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7" r:id="rId8"/>
    <p:sldId id="332" r:id="rId9"/>
    <p:sldId id="298" r:id="rId10"/>
    <p:sldId id="262" r:id="rId11"/>
    <p:sldId id="334" r:id="rId12"/>
    <p:sldId id="335" r:id="rId13"/>
    <p:sldId id="263" r:id="rId14"/>
    <p:sldId id="336" r:id="rId15"/>
    <p:sldId id="299" r:id="rId16"/>
    <p:sldId id="302" r:id="rId17"/>
    <p:sldId id="264" r:id="rId18"/>
    <p:sldId id="266" r:id="rId19"/>
    <p:sldId id="265" r:id="rId20"/>
    <p:sldId id="276" r:id="rId21"/>
    <p:sldId id="303" r:id="rId22"/>
    <p:sldId id="293" r:id="rId23"/>
    <p:sldId id="277" r:id="rId24"/>
    <p:sldId id="333"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9" autoAdjust="0"/>
    <p:restoredTop sz="85174"/>
  </p:normalViewPr>
  <p:slideViewPr>
    <p:cSldViewPr snapToGrid="0" snapToObjects="1">
      <p:cViewPr varScale="1">
        <p:scale>
          <a:sx n="54" d="100"/>
          <a:sy n="54" d="100"/>
        </p:scale>
        <p:origin x="1112"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793C5D-FD7D-4375-A5FF-4AD6AAD93F7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C753375-2BF8-4FD7-B2FC-F55C22DC92C5}">
      <dgm:prSet/>
      <dgm:spPr/>
      <dgm:t>
        <a:bodyPr/>
        <a:lstStyle/>
        <a:p>
          <a:pPr>
            <a:lnSpc>
              <a:spcPct val="100000"/>
            </a:lnSpc>
            <a:defRPr cap="all"/>
          </a:pPr>
          <a:r>
            <a:rPr lang="en-US" b="1">
              <a:solidFill>
                <a:srgbClr val="002060"/>
              </a:solidFill>
            </a:rPr>
            <a:t>Executive Summary</a:t>
          </a:r>
        </a:p>
      </dgm:t>
    </dgm:pt>
    <dgm:pt modelId="{3A96CD99-966D-4989-A442-35BE4458EACF}" type="parTrans" cxnId="{793728C9-2176-4CC9-B321-2E0288BF497D}">
      <dgm:prSet/>
      <dgm:spPr/>
      <dgm:t>
        <a:bodyPr/>
        <a:lstStyle/>
        <a:p>
          <a:endParaRPr lang="en-US" b="1">
            <a:solidFill>
              <a:srgbClr val="002060"/>
            </a:solidFill>
          </a:endParaRPr>
        </a:p>
      </dgm:t>
    </dgm:pt>
    <dgm:pt modelId="{9F33E87C-838B-40F8-BBFC-82AE1420C75B}" type="sibTrans" cxnId="{793728C9-2176-4CC9-B321-2E0288BF497D}">
      <dgm:prSet/>
      <dgm:spPr/>
      <dgm:t>
        <a:bodyPr/>
        <a:lstStyle/>
        <a:p>
          <a:endParaRPr lang="en-US" b="1">
            <a:solidFill>
              <a:srgbClr val="002060"/>
            </a:solidFill>
          </a:endParaRPr>
        </a:p>
      </dgm:t>
    </dgm:pt>
    <dgm:pt modelId="{3230267C-F27E-4785-96B1-88DCDA8DEC08}">
      <dgm:prSet/>
      <dgm:spPr/>
      <dgm:t>
        <a:bodyPr/>
        <a:lstStyle/>
        <a:p>
          <a:pPr>
            <a:lnSpc>
              <a:spcPct val="100000"/>
            </a:lnSpc>
            <a:defRPr cap="all"/>
          </a:pPr>
          <a:r>
            <a:rPr lang="en-US" b="1">
              <a:solidFill>
                <a:srgbClr val="002060"/>
              </a:solidFill>
            </a:rPr>
            <a:t>Introduction</a:t>
          </a:r>
        </a:p>
      </dgm:t>
    </dgm:pt>
    <dgm:pt modelId="{0A5A7D9F-3BCB-416C-9AA1-97A9695200E2}" type="parTrans" cxnId="{AA395CE1-3730-40F2-B0D5-678CAAEF41F5}">
      <dgm:prSet/>
      <dgm:spPr/>
      <dgm:t>
        <a:bodyPr/>
        <a:lstStyle/>
        <a:p>
          <a:endParaRPr lang="en-US" b="1">
            <a:solidFill>
              <a:srgbClr val="002060"/>
            </a:solidFill>
          </a:endParaRPr>
        </a:p>
      </dgm:t>
    </dgm:pt>
    <dgm:pt modelId="{2E3905C3-B0B9-4640-8F28-3C1918E02534}" type="sibTrans" cxnId="{AA395CE1-3730-40F2-B0D5-678CAAEF41F5}">
      <dgm:prSet/>
      <dgm:spPr/>
      <dgm:t>
        <a:bodyPr/>
        <a:lstStyle/>
        <a:p>
          <a:endParaRPr lang="en-US" b="1">
            <a:solidFill>
              <a:srgbClr val="002060"/>
            </a:solidFill>
          </a:endParaRPr>
        </a:p>
      </dgm:t>
    </dgm:pt>
    <dgm:pt modelId="{DB46AA43-6B03-4A58-8E19-92844808CD13}">
      <dgm:prSet/>
      <dgm:spPr/>
      <dgm:t>
        <a:bodyPr/>
        <a:lstStyle/>
        <a:p>
          <a:pPr>
            <a:lnSpc>
              <a:spcPct val="100000"/>
            </a:lnSpc>
            <a:defRPr cap="all"/>
          </a:pPr>
          <a:r>
            <a:rPr lang="en-US" b="1">
              <a:solidFill>
                <a:srgbClr val="002060"/>
              </a:solidFill>
            </a:rPr>
            <a:t>Methodology</a:t>
          </a:r>
        </a:p>
      </dgm:t>
    </dgm:pt>
    <dgm:pt modelId="{96079283-3145-42FC-A096-A7D35C417271}" type="parTrans" cxnId="{8A1AD8F9-255B-4931-9DA3-315CCA35C20D}">
      <dgm:prSet/>
      <dgm:spPr/>
      <dgm:t>
        <a:bodyPr/>
        <a:lstStyle/>
        <a:p>
          <a:endParaRPr lang="en-US" b="1">
            <a:solidFill>
              <a:srgbClr val="002060"/>
            </a:solidFill>
          </a:endParaRPr>
        </a:p>
      </dgm:t>
    </dgm:pt>
    <dgm:pt modelId="{47A50621-5749-49F7-AFA0-EB3992FF2A65}" type="sibTrans" cxnId="{8A1AD8F9-255B-4931-9DA3-315CCA35C20D}">
      <dgm:prSet/>
      <dgm:spPr/>
      <dgm:t>
        <a:bodyPr/>
        <a:lstStyle/>
        <a:p>
          <a:endParaRPr lang="en-US" b="1">
            <a:solidFill>
              <a:srgbClr val="002060"/>
            </a:solidFill>
          </a:endParaRPr>
        </a:p>
      </dgm:t>
    </dgm:pt>
    <dgm:pt modelId="{4E28B8CC-0AD9-41DD-B19E-40C2E63EC182}">
      <dgm:prSet/>
      <dgm:spPr/>
      <dgm:t>
        <a:bodyPr/>
        <a:lstStyle/>
        <a:p>
          <a:pPr>
            <a:lnSpc>
              <a:spcPct val="100000"/>
            </a:lnSpc>
            <a:defRPr cap="all"/>
          </a:pPr>
          <a:r>
            <a:rPr lang="en-US" b="1">
              <a:solidFill>
                <a:srgbClr val="002060"/>
              </a:solidFill>
            </a:rPr>
            <a:t>Results</a:t>
          </a:r>
        </a:p>
      </dgm:t>
    </dgm:pt>
    <dgm:pt modelId="{ACE78EA0-7E8B-4385-8C75-2204522CA9FE}" type="parTrans" cxnId="{A15FBA23-48AE-4F53-9288-14DBE58D74AC}">
      <dgm:prSet/>
      <dgm:spPr/>
      <dgm:t>
        <a:bodyPr/>
        <a:lstStyle/>
        <a:p>
          <a:endParaRPr lang="en-US" b="1">
            <a:solidFill>
              <a:srgbClr val="002060"/>
            </a:solidFill>
          </a:endParaRPr>
        </a:p>
      </dgm:t>
    </dgm:pt>
    <dgm:pt modelId="{166CFF05-8296-4D0B-AD4E-87246B4D5FE7}" type="sibTrans" cxnId="{A15FBA23-48AE-4F53-9288-14DBE58D74AC}">
      <dgm:prSet/>
      <dgm:spPr/>
      <dgm:t>
        <a:bodyPr/>
        <a:lstStyle/>
        <a:p>
          <a:endParaRPr lang="en-US" b="1">
            <a:solidFill>
              <a:srgbClr val="002060"/>
            </a:solidFill>
          </a:endParaRPr>
        </a:p>
      </dgm:t>
    </dgm:pt>
    <dgm:pt modelId="{F009C02A-EB83-4BC9-8FE4-E9770E8FF047}">
      <dgm:prSet/>
      <dgm:spPr/>
      <dgm:t>
        <a:bodyPr/>
        <a:lstStyle/>
        <a:p>
          <a:pPr>
            <a:lnSpc>
              <a:spcPct val="100000"/>
            </a:lnSpc>
            <a:defRPr cap="all"/>
          </a:pPr>
          <a:r>
            <a:rPr lang="en-US" b="1">
              <a:solidFill>
                <a:srgbClr val="002060"/>
              </a:solidFill>
            </a:rPr>
            <a:t>Conclusion</a:t>
          </a:r>
        </a:p>
      </dgm:t>
    </dgm:pt>
    <dgm:pt modelId="{28277230-082F-4B7D-85E1-2F3BE101A850}" type="parTrans" cxnId="{F1883D1B-7B88-469C-9936-804AD9FE63EA}">
      <dgm:prSet/>
      <dgm:spPr/>
      <dgm:t>
        <a:bodyPr/>
        <a:lstStyle/>
        <a:p>
          <a:endParaRPr lang="en-US" b="1">
            <a:solidFill>
              <a:srgbClr val="002060"/>
            </a:solidFill>
          </a:endParaRPr>
        </a:p>
      </dgm:t>
    </dgm:pt>
    <dgm:pt modelId="{29D48459-5C21-4B36-BCF3-D042ECF319ED}" type="sibTrans" cxnId="{F1883D1B-7B88-469C-9936-804AD9FE63EA}">
      <dgm:prSet/>
      <dgm:spPr/>
      <dgm:t>
        <a:bodyPr/>
        <a:lstStyle/>
        <a:p>
          <a:endParaRPr lang="en-US" b="1">
            <a:solidFill>
              <a:srgbClr val="002060"/>
            </a:solidFill>
          </a:endParaRPr>
        </a:p>
      </dgm:t>
    </dgm:pt>
    <dgm:pt modelId="{16E6E045-9ADD-41E4-98C7-53F2D3664C29}">
      <dgm:prSet/>
      <dgm:spPr/>
      <dgm:t>
        <a:bodyPr/>
        <a:lstStyle/>
        <a:p>
          <a:pPr>
            <a:lnSpc>
              <a:spcPct val="100000"/>
            </a:lnSpc>
            <a:defRPr cap="all"/>
          </a:pPr>
          <a:r>
            <a:rPr lang="en-US" b="1">
              <a:solidFill>
                <a:srgbClr val="002060"/>
              </a:solidFill>
            </a:rPr>
            <a:t>Appendix</a:t>
          </a:r>
        </a:p>
      </dgm:t>
    </dgm:pt>
    <dgm:pt modelId="{5FAFAA64-792A-4C9D-8DE2-F77AA258120C}" type="parTrans" cxnId="{C3468B49-3AFD-49AF-852F-01C97991885A}">
      <dgm:prSet/>
      <dgm:spPr/>
      <dgm:t>
        <a:bodyPr/>
        <a:lstStyle/>
        <a:p>
          <a:endParaRPr lang="en-US" b="1">
            <a:solidFill>
              <a:srgbClr val="002060"/>
            </a:solidFill>
          </a:endParaRPr>
        </a:p>
      </dgm:t>
    </dgm:pt>
    <dgm:pt modelId="{96EB6839-482B-4078-9F6A-56121D69E582}" type="sibTrans" cxnId="{C3468B49-3AFD-49AF-852F-01C97991885A}">
      <dgm:prSet/>
      <dgm:spPr/>
      <dgm:t>
        <a:bodyPr/>
        <a:lstStyle/>
        <a:p>
          <a:endParaRPr lang="en-US" b="1">
            <a:solidFill>
              <a:srgbClr val="002060"/>
            </a:solidFill>
          </a:endParaRPr>
        </a:p>
      </dgm:t>
    </dgm:pt>
    <dgm:pt modelId="{88B3B39C-D64A-438C-A511-A979ECAEDD43}" type="pres">
      <dgm:prSet presAssocID="{C4793C5D-FD7D-4375-A5FF-4AD6AAD93F7D}" presName="root" presStyleCnt="0">
        <dgm:presLayoutVars>
          <dgm:dir/>
          <dgm:resizeHandles val="exact"/>
        </dgm:presLayoutVars>
      </dgm:prSet>
      <dgm:spPr/>
    </dgm:pt>
    <dgm:pt modelId="{0E66A22F-9806-4AD7-8E0B-AA6993AFFFB3}" type="pres">
      <dgm:prSet presAssocID="{EC753375-2BF8-4FD7-B2FC-F55C22DC92C5}" presName="compNode" presStyleCnt="0"/>
      <dgm:spPr/>
    </dgm:pt>
    <dgm:pt modelId="{DA54196E-1FCD-4F68-B990-F00F0BF6C1C4}" type="pres">
      <dgm:prSet presAssocID="{EC753375-2BF8-4FD7-B2FC-F55C22DC92C5}" presName="iconBgRect" presStyleLbl="bgShp" presStyleIdx="0" presStyleCnt="6"/>
      <dgm:spPr/>
    </dgm:pt>
    <dgm:pt modelId="{4F0E9946-5F4F-4E1C-A6D8-C0D2EC358965}" type="pres">
      <dgm:prSet presAssocID="{EC753375-2BF8-4FD7-B2FC-F55C22DC92C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3A1083AD-F6CF-4F96-B6B9-004BFB27D541}" type="pres">
      <dgm:prSet presAssocID="{EC753375-2BF8-4FD7-B2FC-F55C22DC92C5}" presName="spaceRect" presStyleCnt="0"/>
      <dgm:spPr/>
    </dgm:pt>
    <dgm:pt modelId="{73174821-B62E-4D43-95A6-5596EEF9FF3F}" type="pres">
      <dgm:prSet presAssocID="{EC753375-2BF8-4FD7-B2FC-F55C22DC92C5}" presName="textRect" presStyleLbl="revTx" presStyleIdx="0" presStyleCnt="6">
        <dgm:presLayoutVars>
          <dgm:chMax val="1"/>
          <dgm:chPref val="1"/>
        </dgm:presLayoutVars>
      </dgm:prSet>
      <dgm:spPr/>
    </dgm:pt>
    <dgm:pt modelId="{E97059AE-9B54-470D-A7AC-9B6A16D59F14}" type="pres">
      <dgm:prSet presAssocID="{9F33E87C-838B-40F8-BBFC-82AE1420C75B}" presName="sibTrans" presStyleCnt="0"/>
      <dgm:spPr/>
    </dgm:pt>
    <dgm:pt modelId="{35F78DF1-94E4-4BE1-8489-B68CFC1BECC7}" type="pres">
      <dgm:prSet presAssocID="{3230267C-F27E-4785-96B1-88DCDA8DEC08}" presName="compNode" presStyleCnt="0"/>
      <dgm:spPr/>
    </dgm:pt>
    <dgm:pt modelId="{ED6ADC22-0967-4EDF-B81D-2855735E437B}" type="pres">
      <dgm:prSet presAssocID="{3230267C-F27E-4785-96B1-88DCDA8DEC08}" presName="iconBgRect" presStyleLbl="bgShp" presStyleIdx="1" presStyleCnt="6"/>
      <dgm:spPr/>
    </dgm:pt>
    <dgm:pt modelId="{F393EB7B-0BE2-4329-8FBF-93BBB6EE2DA7}" type="pres">
      <dgm:prSet presAssocID="{3230267C-F27E-4785-96B1-88DCDA8DEC0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90034BD6-E778-4105-904B-DB6AFADD73E3}" type="pres">
      <dgm:prSet presAssocID="{3230267C-F27E-4785-96B1-88DCDA8DEC08}" presName="spaceRect" presStyleCnt="0"/>
      <dgm:spPr/>
    </dgm:pt>
    <dgm:pt modelId="{F6B980FC-8342-434F-B1CC-DE75C8AD63CE}" type="pres">
      <dgm:prSet presAssocID="{3230267C-F27E-4785-96B1-88DCDA8DEC08}" presName="textRect" presStyleLbl="revTx" presStyleIdx="1" presStyleCnt="6">
        <dgm:presLayoutVars>
          <dgm:chMax val="1"/>
          <dgm:chPref val="1"/>
        </dgm:presLayoutVars>
      </dgm:prSet>
      <dgm:spPr/>
    </dgm:pt>
    <dgm:pt modelId="{E2C73DD4-A29D-41ED-AE25-6ABF5E8D5E66}" type="pres">
      <dgm:prSet presAssocID="{2E3905C3-B0B9-4640-8F28-3C1918E02534}" presName="sibTrans" presStyleCnt="0"/>
      <dgm:spPr/>
    </dgm:pt>
    <dgm:pt modelId="{943581EB-82F8-4116-94EF-CD6FB8563671}" type="pres">
      <dgm:prSet presAssocID="{DB46AA43-6B03-4A58-8E19-92844808CD13}" presName="compNode" presStyleCnt="0"/>
      <dgm:spPr/>
    </dgm:pt>
    <dgm:pt modelId="{92D0E4D8-0026-4B4C-9A5F-0D7FAF832D2A}" type="pres">
      <dgm:prSet presAssocID="{DB46AA43-6B03-4A58-8E19-92844808CD13}" presName="iconBgRect" presStyleLbl="bgShp" presStyleIdx="2" presStyleCnt="6"/>
      <dgm:spPr/>
    </dgm:pt>
    <dgm:pt modelId="{686CAEB3-8953-4152-91AB-46C672283DA6}" type="pres">
      <dgm:prSet presAssocID="{DB46AA43-6B03-4A58-8E19-92844808CD1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6354881-993A-43C4-980F-334BC1FAB5CC}" type="pres">
      <dgm:prSet presAssocID="{DB46AA43-6B03-4A58-8E19-92844808CD13}" presName="spaceRect" presStyleCnt="0"/>
      <dgm:spPr/>
    </dgm:pt>
    <dgm:pt modelId="{B277A414-31EE-4821-8376-C7047F157704}" type="pres">
      <dgm:prSet presAssocID="{DB46AA43-6B03-4A58-8E19-92844808CD13}" presName="textRect" presStyleLbl="revTx" presStyleIdx="2" presStyleCnt="6">
        <dgm:presLayoutVars>
          <dgm:chMax val="1"/>
          <dgm:chPref val="1"/>
        </dgm:presLayoutVars>
      </dgm:prSet>
      <dgm:spPr/>
    </dgm:pt>
    <dgm:pt modelId="{5087AA9F-6FBB-4587-B160-14151A61F264}" type="pres">
      <dgm:prSet presAssocID="{47A50621-5749-49F7-AFA0-EB3992FF2A65}" presName="sibTrans" presStyleCnt="0"/>
      <dgm:spPr/>
    </dgm:pt>
    <dgm:pt modelId="{69F3B88A-DB7C-469F-B9D8-7BD91677F6F4}" type="pres">
      <dgm:prSet presAssocID="{4E28B8CC-0AD9-41DD-B19E-40C2E63EC182}" presName="compNode" presStyleCnt="0"/>
      <dgm:spPr/>
    </dgm:pt>
    <dgm:pt modelId="{7ECD7520-A258-4347-9F5A-85D52E562D71}" type="pres">
      <dgm:prSet presAssocID="{4E28B8CC-0AD9-41DD-B19E-40C2E63EC182}" presName="iconBgRect" presStyleLbl="bgShp" presStyleIdx="3" presStyleCnt="6"/>
      <dgm:spPr/>
    </dgm:pt>
    <dgm:pt modelId="{9E9FB4CF-5308-4A57-8879-1F6339768674}" type="pres">
      <dgm:prSet presAssocID="{4E28B8CC-0AD9-41DD-B19E-40C2E63EC18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8448685-8EB2-49CD-81C2-8134EC107478}" type="pres">
      <dgm:prSet presAssocID="{4E28B8CC-0AD9-41DD-B19E-40C2E63EC182}" presName="spaceRect" presStyleCnt="0"/>
      <dgm:spPr/>
    </dgm:pt>
    <dgm:pt modelId="{30351562-F095-48EE-97D4-FCCCACDA016C}" type="pres">
      <dgm:prSet presAssocID="{4E28B8CC-0AD9-41DD-B19E-40C2E63EC182}" presName="textRect" presStyleLbl="revTx" presStyleIdx="3" presStyleCnt="6">
        <dgm:presLayoutVars>
          <dgm:chMax val="1"/>
          <dgm:chPref val="1"/>
        </dgm:presLayoutVars>
      </dgm:prSet>
      <dgm:spPr/>
    </dgm:pt>
    <dgm:pt modelId="{81243E7E-85AD-4230-B388-1A5C216DD07F}" type="pres">
      <dgm:prSet presAssocID="{166CFF05-8296-4D0B-AD4E-87246B4D5FE7}" presName="sibTrans" presStyleCnt="0"/>
      <dgm:spPr/>
    </dgm:pt>
    <dgm:pt modelId="{6C2EAAEF-37C9-4144-A733-AA9D7EF80129}" type="pres">
      <dgm:prSet presAssocID="{F009C02A-EB83-4BC9-8FE4-E9770E8FF047}" presName="compNode" presStyleCnt="0"/>
      <dgm:spPr/>
    </dgm:pt>
    <dgm:pt modelId="{DBEC1137-E965-43D3-B210-55CDA55B14FB}" type="pres">
      <dgm:prSet presAssocID="{F009C02A-EB83-4BC9-8FE4-E9770E8FF047}" presName="iconBgRect" presStyleLbl="bgShp" presStyleIdx="4" presStyleCnt="6"/>
      <dgm:spPr/>
    </dgm:pt>
    <dgm:pt modelId="{6B560177-ACA3-4A3A-AA79-F3E3EFBA4443}" type="pres">
      <dgm:prSet presAssocID="{F009C02A-EB83-4BC9-8FE4-E9770E8FF04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AD0915F5-E4BF-41F8-8434-D7130A84C5C1}" type="pres">
      <dgm:prSet presAssocID="{F009C02A-EB83-4BC9-8FE4-E9770E8FF047}" presName="spaceRect" presStyleCnt="0"/>
      <dgm:spPr/>
    </dgm:pt>
    <dgm:pt modelId="{20CA33F0-C70C-4DF2-A471-45C8A6C11E77}" type="pres">
      <dgm:prSet presAssocID="{F009C02A-EB83-4BC9-8FE4-E9770E8FF047}" presName="textRect" presStyleLbl="revTx" presStyleIdx="4" presStyleCnt="6">
        <dgm:presLayoutVars>
          <dgm:chMax val="1"/>
          <dgm:chPref val="1"/>
        </dgm:presLayoutVars>
      </dgm:prSet>
      <dgm:spPr/>
    </dgm:pt>
    <dgm:pt modelId="{AD7E43AB-4211-4D5A-A4F5-269CB0FD1201}" type="pres">
      <dgm:prSet presAssocID="{29D48459-5C21-4B36-BCF3-D042ECF319ED}" presName="sibTrans" presStyleCnt="0"/>
      <dgm:spPr/>
    </dgm:pt>
    <dgm:pt modelId="{B4A43599-40BD-4737-ABA6-ECA7AA72B999}" type="pres">
      <dgm:prSet presAssocID="{16E6E045-9ADD-41E4-98C7-53F2D3664C29}" presName="compNode" presStyleCnt="0"/>
      <dgm:spPr/>
    </dgm:pt>
    <dgm:pt modelId="{7A45CB9C-118C-4443-9B4B-3D574E5E0D94}" type="pres">
      <dgm:prSet presAssocID="{16E6E045-9ADD-41E4-98C7-53F2D3664C29}" presName="iconBgRect" presStyleLbl="bgShp" presStyleIdx="5" presStyleCnt="6"/>
      <dgm:spPr/>
    </dgm:pt>
    <dgm:pt modelId="{EE8BBC92-BE3B-4758-BFE2-A968488CAD10}" type="pres">
      <dgm:prSet presAssocID="{16E6E045-9ADD-41E4-98C7-53F2D3664C2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perclip"/>
        </a:ext>
      </dgm:extLst>
    </dgm:pt>
    <dgm:pt modelId="{7F557875-6ABD-40AD-8B60-4CB8904F0C26}" type="pres">
      <dgm:prSet presAssocID="{16E6E045-9ADD-41E4-98C7-53F2D3664C29}" presName="spaceRect" presStyleCnt="0"/>
      <dgm:spPr/>
    </dgm:pt>
    <dgm:pt modelId="{E240DD26-DFD5-441A-AF11-44058BE32235}" type="pres">
      <dgm:prSet presAssocID="{16E6E045-9ADD-41E4-98C7-53F2D3664C29}" presName="textRect" presStyleLbl="revTx" presStyleIdx="5" presStyleCnt="6">
        <dgm:presLayoutVars>
          <dgm:chMax val="1"/>
          <dgm:chPref val="1"/>
        </dgm:presLayoutVars>
      </dgm:prSet>
      <dgm:spPr/>
    </dgm:pt>
  </dgm:ptLst>
  <dgm:cxnLst>
    <dgm:cxn modelId="{F1883D1B-7B88-469C-9936-804AD9FE63EA}" srcId="{C4793C5D-FD7D-4375-A5FF-4AD6AAD93F7D}" destId="{F009C02A-EB83-4BC9-8FE4-E9770E8FF047}" srcOrd="4" destOrd="0" parTransId="{28277230-082F-4B7D-85E1-2F3BE101A850}" sibTransId="{29D48459-5C21-4B36-BCF3-D042ECF319ED}"/>
    <dgm:cxn modelId="{A15FBA23-48AE-4F53-9288-14DBE58D74AC}" srcId="{C4793C5D-FD7D-4375-A5FF-4AD6AAD93F7D}" destId="{4E28B8CC-0AD9-41DD-B19E-40C2E63EC182}" srcOrd="3" destOrd="0" parTransId="{ACE78EA0-7E8B-4385-8C75-2204522CA9FE}" sibTransId="{166CFF05-8296-4D0B-AD4E-87246B4D5FE7}"/>
    <dgm:cxn modelId="{BF04493C-D979-41CE-B621-10E7A9B71722}" type="presOf" srcId="{EC753375-2BF8-4FD7-B2FC-F55C22DC92C5}" destId="{73174821-B62E-4D43-95A6-5596EEF9FF3F}" srcOrd="0" destOrd="0" presId="urn:microsoft.com/office/officeart/2018/5/layout/IconCircleLabelList"/>
    <dgm:cxn modelId="{1AA8A53D-E406-4E74-A6D6-FBD9667F0B92}" type="presOf" srcId="{DB46AA43-6B03-4A58-8E19-92844808CD13}" destId="{B277A414-31EE-4821-8376-C7047F157704}" srcOrd="0" destOrd="0" presId="urn:microsoft.com/office/officeart/2018/5/layout/IconCircleLabelList"/>
    <dgm:cxn modelId="{3C42BA42-6D17-47F7-9B8E-14346DD25F25}" type="presOf" srcId="{16E6E045-9ADD-41E4-98C7-53F2D3664C29}" destId="{E240DD26-DFD5-441A-AF11-44058BE32235}" srcOrd="0" destOrd="0" presId="urn:microsoft.com/office/officeart/2018/5/layout/IconCircleLabelList"/>
    <dgm:cxn modelId="{4B001469-888B-4EBD-A16F-32541554F5B6}" type="presOf" srcId="{3230267C-F27E-4785-96B1-88DCDA8DEC08}" destId="{F6B980FC-8342-434F-B1CC-DE75C8AD63CE}" srcOrd="0" destOrd="0" presId="urn:microsoft.com/office/officeart/2018/5/layout/IconCircleLabelList"/>
    <dgm:cxn modelId="{C3468B49-3AFD-49AF-852F-01C97991885A}" srcId="{C4793C5D-FD7D-4375-A5FF-4AD6AAD93F7D}" destId="{16E6E045-9ADD-41E4-98C7-53F2D3664C29}" srcOrd="5" destOrd="0" parTransId="{5FAFAA64-792A-4C9D-8DE2-F77AA258120C}" sibTransId="{96EB6839-482B-4078-9F6A-56121D69E582}"/>
    <dgm:cxn modelId="{63DC83A4-4EA4-405B-8233-24CE8EF4A4BE}" type="presOf" srcId="{F009C02A-EB83-4BC9-8FE4-E9770E8FF047}" destId="{20CA33F0-C70C-4DF2-A471-45C8A6C11E77}" srcOrd="0" destOrd="0" presId="urn:microsoft.com/office/officeart/2018/5/layout/IconCircleLabelList"/>
    <dgm:cxn modelId="{58C8A5AF-42DE-43C6-AEE6-C2257D217FE8}" type="presOf" srcId="{4E28B8CC-0AD9-41DD-B19E-40C2E63EC182}" destId="{30351562-F095-48EE-97D4-FCCCACDA016C}" srcOrd="0" destOrd="0" presId="urn:microsoft.com/office/officeart/2018/5/layout/IconCircleLabelList"/>
    <dgm:cxn modelId="{69883BB8-BC07-48BB-BED7-A654C4F4F1EC}" type="presOf" srcId="{C4793C5D-FD7D-4375-A5FF-4AD6AAD93F7D}" destId="{88B3B39C-D64A-438C-A511-A979ECAEDD43}" srcOrd="0" destOrd="0" presId="urn:microsoft.com/office/officeart/2018/5/layout/IconCircleLabelList"/>
    <dgm:cxn modelId="{793728C9-2176-4CC9-B321-2E0288BF497D}" srcId="{C4793C5D-FD7D-4375-A5FF-4AD6AAD93F7D}" destId="{EC753375-2BF8-4FD7-B2FC-F55C22DC92C5}" srcOrd="0" destOrd="0" parTransId="{3A96CD99-966D-4989-A442-35BE4458EACF}" sibTransId="{9F33E87C-838B-40F8-BBFC-82AE1420C75B}"/>
    <dgm:cxn modelId="{AA395CE1-3730-40F2-B0D5-678CAAEF41F5}" srcId="{C4793C5D-FD7D-4375-A5FF-4AD6AAD93F7D}" destId="{3230267C-F27E-4785-96B1-88DCDA8DEC08}" srcOrd="1" destOrd="0" parTransId="{0A5A7D9F-3BCB-416C-9AA1-97A9695200E2}" sibTransId="{2E3905C3-B0B9-4640-8F28-3C1918E02534}"/>
    <dgm:cxn modelId="{8A1AD8F9-255B-4931-9DA3-315CCA35C20D}" srcId="{C4793C5D-FD7D-4375-A5FF-4AD6AAD93F7D}" destId="{DB46AA43-6B03-4A58-8E19-92844808CD13}" srcOrd="2" destOrd="0" parTransId="{96079283-3145-42FC-A096-A7D35C417271}" sibTransId="{47A50621-5749-49F7-AFA0-EB3992FF2A65}"/>
    <dgm:cxn modelId="{C7D6B03E-3D3A-426F-94E8-D169B57E8FEB}" type="presParOf" srcId="{88B3B39C-D64A-438C-A511-A979ECAEDD43}" destId="{0E66A22F-9806-4AD7-8E0B-AA6993AFFFB3}" srcOrd="0" destOrd="0" presId="urn:microsoft.com/office/officeart/2018/5/layout/IconCircleLabelList"/>
    <dgm:cxn modelId="{E68C3604-A28C-4BA7-8CE0-FCAA3D4BAF6D}" type="presParOf" srcId="{0E66A22F-9806-4AD7-8E0B-AA6993AFFFB3}" destId="{DA54196E-1FCD-4F68-B990-F00F0BF6C1C4}" srcOrd="0" destOrd="0" presId="urn:microsoft.com/office/officeart/2018/5/layout/IconCircleLabelList"/>
    <dgm:cxn modelId="{055CC67B-33B3-4703-8280-8AC4AC2ACCB4}" type="presParOf" srcId="{0E66A22F-9806-4AD7-8E0B-AA6993AFFFB3}" destId="{4F0E9946-5F4F-4E1C-A6D8-C0D2EC358965}" srcOrd="1" destOrd="0" presId="urn:microsoft.com/office/officeart/2018/5/layout/IconCircleLabelList"/>
    <dgm:cxn modelId="{01096E3A-6252-4E94-A1AA-5E5B9C8AF4D7}" type="presParOf" srcId="{0E66A22F-9806-4AD7-8E0B-AA6993AFFFB3}" destId="{3A1083AD-F6CF-4F96-B6B9-004BFB27D541}" srcOrd="2" destOrd="0" presId="urn:microsoft.com/office/officeart/2018/5/layout/IconCircleLabelList"/>
    <dgm:cxn modelId="{A8D2F3C8-AAF0-4014-B94D-AE7C1FCA38B9}" type="presParOf" srcId="{0E66A22F-9806-4AD7-8E0B-AA6993AFFFB3}" destId="{73174821-B62E-4D43-95A6-5596EEF9FF3F}" srcOrd="3" destOrd="0" presId="urn:microsoft.com/office/officeart/2018/5/layout/IconCircleLabelList"/>
    <dgm:cxn modelId="{6C4075DA-C0F5-49C9-9A49-5F5E72D95BB3}" type="presParOf" srcId="{88B3B39C-D64A-438C-A511-A979ECAEDD43}" destId="{E97059AE-9B54-470D-A7AC-9B6A16D59F14}" srcOrd="1" destOrd="0" presId="urn:microsoft.com/office/officeart/2018/5/layout/IconCircleLabelList"/>
    <dgm:cxn modelId="{9E3CFDF7-5D56-4017-A9A7-374EDEB3DDE3}" type="presParOf" srcId="{88B3B39C-D64A-438C-A511-A979ECAEDD43}" destId="{35F78DF1-94E4-4BE1-8489-B68CFC1BECC7}" srcOrd="2" destOrd="0" presId="urn:microsoft.com/office/officeart/2018/5/layout/IconCircleLabelList"/>
    <dgm:cxn modelId="{628B9CDC-7E59-43D6-B924-C215901E0426}" type="presParOf" srcId="{35F78DF1-94E4-4BE1-8489-B68CFC1BECC7}" destId="{ED6ADC22-0967-4EDF-B81D-2855735E437B}" srcOrd="0" destOrd="0" presId="urn:microsoft.com/office/officeart/2018/5/layout/IconCircleLabelList"/>
    <dgm:cxn modelId="{9204710F-611D-406A-A55C-427300C4C83B}" type="presParOf" srcId="{35F78DF1-94E4-4BE1-8489-B68CFC1BECC7}" destId="{F393EB7B-0BE2-4329-8FBF-93BBB6EE2DA7}" srcOrd="1" destOrd="0" presId="urn:microsoft.com/office/officeart/2018/5/layout/IconCircleLabelList"/>
    <dgm:cxn modelId="{B6E68350-5F56-4ECF-8C1E-06F63885B8B2}" type="presParOf" srcId="{35F78DF1-94E4-4BE1-8489-B68CFC1BECC7}" destId="{90034BD6-E778-4105-904B-DB6AFADD73E3}" srcOrd="2" destOrd="0" presId="urn:microsoft.com/office/officeart/2018/5/layout/IconCircleLabelList"/>
    <dgm:cxn modelId="{FE2CC7A1-756B-46A2-90FF-AF94F19D85E0}" type="presParOf" srcId="{35F78DF1-94E4-4BE1-8489-B68CFC1BECC7}" destId="{F6B980FC-8342-434F-B1CC-DE75C8AD63CE}" srcOrd="3" destOrd="0" presId="urn:microsoft.com/office/officeart/2018/5/layout/IconCircleLabelList"/>
    <dgm:cxn modelId="{F4892142-8E18-4393-BDCA-9C099273442D}" type="presParOf" srcId="{88B3B39C-D64A-438C-A511-A979ECAEDD43}" destId="{E2C73DD4-A29D-41ED-AE25-6ABF5E8D5E66}" srcOrd="3" destOrd="0" presId="urn:microsoft.com/office/officeart/2018/5/layout/IconCircleLabelList"/>
    <dgm:cxn modelId="{4DE5AD30-8FAD-44F5-8CE4-B05207775F8C}" type="presParOf" srcId="{88B3B39C-D64A-438C-A511-A979ECAEDD43}" destId="{943581EB-82F8-4116-94EF-CD6FB8563671}" srcOrd="4" destOrd="0" presId="urn:microsoft.com/office/officeart/2018/5/layout/IconCircleLabelList"/>
    <dgm:cxn modelId="{3AB15FA3-DAF2-44CC-945D-A82F514BF307}" type="presParOf" srcId="{943581EB-82F8-4116-94EF-CD6FB8563671}" destId="{92D0E4D8-0026-4B4C-9A5F-0D7FAF832D2A}" srcOrd="0" destOrd="0" presId="urn:microsoft.com/office/officeart/2018/5/layout/IconCircleLabelList"/>
    <dgm:cxn modelId="{11B7A357-0998-4237-8F7C-40A876461FF3}" type="presParOf" srcId="{943581EB-82F8-4116-94EF-CD6FB8563671}" destId="{686CAEB3-8953-4152-91AB-46C672283DA6}" srcOrd="1" destOrd="0" presId="urn:microsoft.com/office/officeart/2018/5/layout/IconCircleLabelList"/>
    <dgm:cxn modelId="{7D2A1DE2-9008-4BFD-969D-06F3BB72EF48}" type="presParOf" srcId="{943581EB-82F8-4116-94EF-CD6FB8563671}" destId="{66354881-993A-43C4-980F-334BC1FAB5CC}" srcOrd="2" destOrd="0" presId="urn:microsoft.com/office/officeart/2018/5/layout/IconCircleLabelList"/>
    <dgm:cxn modelId="{432BD16B-3716-4AC4-9882-29CF2E705B7D}" type="presParOf" srcId="{943581EB-82F8-4116-94EF-CD6FB8563671}" destId="{B277A414-31EE-4821-8376-C7047F157704}" srcOrd="3" destOrd="0" presId="urn:microsoft.com/office/officeart/2018/5/layout/IconCircleLabelList"/>
    <dgm:cxn modelId="{48A0F28F-478E-41A8-BEAE-67FBAEA2CCBC}" type="presParOf" srcId="{88B3B39C-D64A-438C-A511-A979ECAEDD43}" destId="{5087AA9F-6FBB-4587-B160-14151A61F264}" srcOrd="5" destOrd="0" presId="urn:microsoft.com/office/officeart/2018/5/layout/IconCircleLabelList"/>
    <dgm:cxn modelId="{2A1448C5-0770-483B-87C6-7834326BEB0E}" type="presParOf" srcId="{88B3B39C-D64A-438C-A511-A979ECAEDD43}" destId="{69F3B88A-DB7C-469F-B9D8-7BD91677F6F4}" srcOrd="6" destOrd="0" presId="urn:microsoft.com/office/officeart/2018/5/layout/IconCircleLabelList"/>
    <dgm:cxn modelId="{4F7CF688-C927-46DA-8326-9E9EC7CBE293}" type="presParOf" srcId="{69F3B88A-DB7C-469F-B9D8-7BD91677F6F4}" destId="{7ECD7520-A258-4347-9F5A-85D52E562D71}" srcOrd="0" destOrd="0" presId="urn:microsoft.com/office/officeart/2018/5/layout/IconCircleLabelList"/>
    <dgm:cxn modelId="{C9BA5831-C2C9-43BE-A953-B1D5E97C6307}" type="presParOf" srcId="{69F3B88A-DB7C-469F-B9D8-7BD91677F6F4}" destId="{9E9FB4CF-5308-4A57-8879-1F6339768674}" srcOrd="1" destOrd="0" presId="urn:microsoft.com/office/officeart/2018/5/layout/IconCircleLabelList"/>
    <dgm:cxn modelId="{F28BB766-6DDB-41A2-B866-13948BEBE8DA}" type="presParOf" srcId="{69F3B88A-DB7C-469F-B9D8-7BD91677F6F4}" destId="{48448685-8EB2-49CD-81C2-8134EC107478}" srcOrd="2" destOrd="0" presId="urn:microsoft.com/office/officeart/2018/5/layout/IconCircleLabelList"/>
    <dgm:cxn modelId="{1A399CB6-0F09-40EF-A85B-9575192D23D6}" type="presParOf" srcId="{69F3B88A-DB7C-469F-B9D8-7BD91677F6F4}" destId="{30351562-F095-48EE-97D4-FCCCACDA016C}" srcOrd="3" destOrd="0" presId="urn:microsoft.com/office/officeart/2018/5/layout/IconCircleLabelList"/>
    <dgm:cxn modelId="{012E0639-B423-4DCD-B00E-37AEFC47D76F}" type="presParOf" srcId="{88B3B39C-D64A-438C-A511-A979ECAEDD43}" destId="{81243E7E-85AD-4230-B388-1A5C216DD07F}" srcOrd="7" destOrd="0" presId="urn:microsoft.com/office/officeart/2018/5/layout/IconCircleLabelList"/>
    <dgm:cxn modelId="{8DBD4858-97D0-4401-8B16-6EC8CDCE631F}" type="presParOf" srcId="{88B3B39C-D64A-438C-A511-A979ECAEDD43}" destId="{6C2EAAEF-37C9-4144-A733-AA9D7EF80129}" srcOrd="8" destOrd="0" presId="urn:microsoft.com/office/officeart/2018/5/layout/IconCircleLabelList"/>
    <dgm:cxn modelId="{DDDE6379-A926-4D15-8BE1-CA95E2552963}" type="presParOf" srcId="{6C2EAAEF-37C9-4144-A733-AA9D7EF80129}" destId="{DBEC1137-E965-43D3-B210-55CDA55B14FB}" srcOrd="0" destOrd="0" presId="urn:microsoft.com/office/officeart/2018/5/layout/IconCircleLabelList"/>
    <dgm:cxn modelId="{9AA7D835-359A-4605-8B60-F1DC2FE12F29}" type="presParOf" srcId="{6C2EAAEF-37C9-4144-A733-AA9D7EF80129}" destId="{6B560177-ACA3-4A3A-AA79-F3E3EFBA4443}" srcOrd="1" destOrd="0" presId="urn:microsoft.com/office/officeart/2018/5/layout/IconCircleLabelList"/>
    <dgm:cxn modelId="{66BE3B9E-274D-48A7-BCBE-7EF03183B45F}" type="presParOf" srcId="{6C2EAAEF-37C9-4144-A733-AA9D7EF80129}" destId="{AD0915F5-E4BF-41F8-8434-D7130A84C5C1}" srcOrd="2" destOrd="0" presId="urn:microsoft.com/office/officeart/2018/5/layout/IconCircleLabelList"/>
    <dgm:cxn modelId="{F917168F-4BD0-4670-9543-30FD1BF89B3B}" type="presParOf" srcId="{6C2EAAEF-37C9-4144-A733-AA9D7EF80129}" destId="{20CA33F0-C70C-4DF2-A471-45C8A6C11E77}" srcOrd="3" destOrd="0" presId="urn:microsoft.com/office/officeart/2018/5/layout/IconCircleLabelList"/>
    <dgm:cxn modelId="{38AC414B-163B-416D-9D0F-9EDAE2E7832F}" type="presParOf" srcId="{88B3B39C-D64A-438C-A511-A979ECAEDD43}" destId="{AD7E43AB-4211-4D5A-A4F5-269CB0FD1201}" srcOrd="9" destOrd="0" presId="urn:microsoft.com/office/officeart/2018/5/layout/IconCircleLabelList"/>
    <dgm:cxn modelId="{D097B1E8-E0C0-473C-899F-C598CAE3CB07}" type="presParOf" srcId="{88B3B39C-D64A-438C-A511-A979ECAEDD43}" destId="{B4A43599-40BD-4737-ABA6-ECA7AA72B999}" srcOrd="10" destOrd="0" presId="urn:microsoft.com/office/officeart/2018/5/layout/IconCircleLabelList"/>
    <dgm:cxn modelId="{7B2E8370-F723-4BCB-9EA2-03A81D5DD350}" type="presParOf" srcId="{B4A43599-40BD-4737-ABA6-ECA7AA72B999}" destId="{7A45CB9C-118C-4443-9B4B-3D574E5E0D94}" srcOrd="0" destOrd="0" presId="urn:microsoft.com/office/officeart/2018/5/layout/IconCircleLabelList"/>
    <dgm:cxn modelId="{F63B8E85-062A-4136-A439-5F7ECD87AD1F}" type="presParOf" srcId="{B4A43599-40BD-4737-ABA6-ECA7AA72B999}" destId="{EE8BBC92-BE3B-4758-BFE2-A968488CAD10}" srcOrd="1" destOrd="0" presId="urn:microsoft.com/office/officeart/2018/5/layout/IconCircleLabelList"/>
    <dgm:cxn modelId="{F986B620-F1DF-4F17-9573-C0047294AEB6}" type="presParOf" srcId="{B4A43599-40BD-4737-ABA6-ECA7AA72B999}" destId="{7F557875-6ABD-40AD-8B60-4CB8904F0C26}" srcOrd="2" destOrd="0" presId="urn:microsoft.com/office/officeart/2018/5/layout/IconCircleLabelList"/>
    <dgm:cxn modelId="{77E30076-0DAB-4BBF-971C-7D1151CA152F}" type="presParOf" srcId="{B4A43599-40BD-4737-ABA6-ECA7AA72B999}" destId="{E240DD26-DFD5-441A-AF11-44058BE3223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FD9066-E2E8-4656-83FE-F9E77419316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7F2E82D-886C-4470-83B2-6B916FCF7780}">
      <dgm:prSet/>
      <dgm:spPr/>
      <dgm:t>
        <a:bodyPr/>
        <a:lstStyle/>
        <a:p>
          <a:pPr algn="ctr"/>
          <a:r>
            <a:rPr lang="en-US">
              <a:solidFill>
                <a:srgbClr val="002060"/>
              </a:solidFill>
            </a:rPr>
            <a:t>[SpaceX REST API]</a:t>
          </a:r>
        </a:p>
      </dgm:t>
    </dgm:pt>
    <dgm:pt modelId="{8395AE53-7AB3-43FE-BF66-BCA01084989D}" type="parTrans" cxnId="{F5B6880D-E74A-4482-A538-DFE39B1C1C5E}">
      <dgm:prSet/>
      <dgm:spPr/>
      <dgm:t>
        <a:bodyPr/>
        <a:lstStyle/>
        <a:p>
          <a:pPr algn="ctr"/>
          <a:endParaRPr lang="en-US">
            <a:solidFill>
              <a:srgbClr val="002060"/>
            </a:solidFill>
          </a:endParaRPr>
        </a:p>
      </dgm:t>
    </dgm:pt>
    <dgm:pt modelId="{DC12EBA4-C232-4305-8BDE-2458BEBB39F6}" type="sibTrans" cxnId="{F5B6880D-E74A-4482-A538-DFE39B1C1C5E}">
      <dgm:prSet/>
      <dgm:spPr/>
      <dgm:t>
        <a:bodyPr/>
        <a:lstStyle/>
        <a:p>
          <a:pPr algn="ctr"/>
          <a:endParaRPr lang="en-US">
            <a:solidFill>
              <a:srgbClr val="002060"/>
            </a:solidFill>
          </a:endParaRPr>
        </a:p>
      </dgm:t>
    </dgm:pt>
    <dgm:pt modelId="{37C8F335-B4E6-4F0C-9358-5F55D3774A82}">
      <dgm:prSet/>
      <dgm:spPr/>
      <dgm:t>
        <a:bodyPr/>
        <a:lstStyle/>
        <a:p>
          <a:pPr algn="ctr"/>
          <a:r>
            <a:rPr lang="en-US">
              <a:solidFill>
                <a:srgbClr val="002060"/>
              </a:solidFill>
            </a:rPr>
            <a:t>↓</a:t>
          </a:r>
        </a:p>
      </dgm:t>
    </dgm:pt>
    <dgm:pt modelId="{8CC41FF1-CC81-4C7B-A038-4F01F3B228D0}" type="parTrans" cxnId="{FE3DDDE5-65E9-4D67-8F15-C72E165C42A9}">
      <dgm:prSet/>
      <dgm:spPr/>
      <dgm:t>
        <a:bodyPr/>
        <a:lstStyle/>
        <a:p>
          <a:pPr algn="ctr"/>
          <a:endParaRPr lang="en-US">
            <a:solidFill>
              <a:srgbClr val="002060"/>
            </a:solidFill>
          </a:endParaRPr>
        </a:p>
      </dgm:t>
    </dgm:pt>
    <dgm:pt modelId="{CC849A2A-E7BA-4060-8635-45BEEF91162F}" type="sibTrans" cxnId="{FE3DDDE5-65E9-4D67-8F15-C72E165C42A9}">
      <dgm:prSet/>
      <dgm:spPr/>
      <dgm:t>
        <a:bodyPr/>
        <a:lstStyle/>
        <a:p>
          <a:pPr algn="ctr"/>
          <a:endParaRPr lang="en-US">
            <a:solidFill>
              <a:srgbClr val="002060"/>
            </a:solidFill>
          </a:endParaRPr>
        </a:p>
      </dgm:t>
    </dgm:pt>
    <dgm:pt modelId="{3E94DAEB-F7BB-466D-9399-48CDAE8ABCA7}">
      <dgm:prSet/>
      <dgm:spPr/>
      <dgm:t>
        <a:bodyPr/>
        <a:lstStyle/>
        <a:p>
          <a:pPr algn="ctr"/>
          <a:r>
            <a:rPr lang="en-US">
              <a:solidFill>
                <a:srgbClr val="002060"/>
              </a:solidFill>
            </a:rPr>
            <a:t>[Python Requests]</a:t>
          </a:r>
        </a:p>
      </dgm:t>
    </dgm:pt>
    <dgm:pt modelId="{A1C1A217-98C3-4617-BE6E-36B0BDBFBF3E}" type="parTrans" cxnId="{0096B4B5-6CB3-47EB-B988-04F2C1E8E843}">
      <dgm:prSet/>
      <dgm:spPr/>
      <dgm:t>
        <a:bodyPr/>
        <a:lstStyle/>
        <a:p>
          <a:pPr algn="ctr"/>
          <a:endParaRPr lang="en-US">
            <a:solidFill>
              <a:srgbClr val="002060"/>
            </a:solidFill>
          </a:endParaRPr>
        </a:p>
      </dgm:t>
    </dgm:pt>
    <dgm:pt modelId="{62D94C6E-B94F-420F-A5EA-5A0A4EB181DA}" type="sibTrans" cxnId="{0096B4B5-6CB3-47EB-B988-04F2C1E8E843}">
      <dgm:prSet/>
      <dgm:spPr/>
      <dgm:t>
        <a:bodyPr/>
        <a:lstStyle/>
        <a:p>
          <a:pPr algn="ctr"/>
          <a:endParaRPr lang="en-US">
            <a:solidFill>
              <a:srgbClr val="002060"/>
            </a:solidFill>
          </a:endParaRPr>
        </a:p>
      </dgm:t>
    </dgm:pt>
    <dgm:pt modelId="{CE850A7E-375C-4146-AC57-146DB61BF09C}">
      <dgm:prSet/>
      <dgm:spPr/>
      <dgm:t>
        <a:bodyPr/>
        <a:lstStyle/>
        <a:p>
          <a:pPr algn="ctr"/>
          <a:r>
            <a:rPr lang="en-US">
              <a:solidFill>
                <a:srgbClr val="002060"/>
              </a:solidFill>
            </a:rPr>
            <a:t>↓</a:t>
          </a:r>
        </a:p>
      </dgm:t>
    </dgm:pt>
    <dgm:pt modelId="{FCE41183-330B-466F-B179-AA1104C1C09A}" type="parTrans" cxnId="{F522CE16-3071-4935-BA9F-8CF97135EFEB}">
      <dgm:prSet/>
      <dgm:spPr/>
      <dgm:t>
        <a:bodyPr/>
        <a:lstStyle/>
        <a:p>
          <a:pPr algn="ctr"/>
          <a:endParaRPr lang="en-US">
            <a:solidFill>
              <a:srgbClr val="002060"/>
            </a:solidFill>
          </a:endParaRPr>
        </a:p>
      </dgm:t>
    </dgm:pt>
    <dgm:pt modelId="{F6DD5111-9CD8-4B57-B01C-ABB85532E8E5}" type="sibTrans" cxnId="{F522CE16-3071-4935-BA9F-8CF97135EFEB}">
      <dgm:prSet/>
      <dgm:spPr/>
      <dgm:t>
        <a:bodyPr/>
        <a:lstStyle/>
        <a:p>
          <a:pPr algn="ctr"/>
          <a:endParaRPr lang="en-US">
            <a:solidFill>
              <a:srgbClr val="002060"/>
            </a:solidFill>
          </a:endParaRPr>
        </a:p>
      </dgm:t>
    </dgm:pt>
    <dgm:pt modelId="{A05B0176-5EA4-440B-B382-91A4172BBAE8}">
      <dgm:prSet/>
      <dgm:spPr/>
      <dgm:t>
        <a:bodyPr/>
        <a:lstStyle/>
        <a:p>
          <a:pPr algn="ctr"/>
          <a:r>
            <a:rPr lang="en-US">
              <a:solidFill>
                <a:srgbClr val="002060"/>
              </a:solidFill>
            </a:rPr>
            <a:t>[JSON Response]</a:t>
          </a:r>
        </a:p>
      </dgm:t>
    </dgm:pt>
    <dgm:pt modelId="{5B230E2E-FE08-4097-9330-0F138E591BD4}" type="parTrans" cxnId="{6B37CE55-6DCF-4220-920B-EB8104DD4FD8}">
      <dgm:prSet/>
      <dgm:spPr/>
      <dgm:t>
        <a:bodyPr/>
        <a:lstStyle/>
        <a:p>
          <a:pPr algn="ctr"/>
          <a:endParaRPr lang="en-US">
            <a:solidFill>
              <a:srgbClr val="002060"/>
            </a:solidFill>
          </a:endParaRPr>
        </a:p>
      </dgm:t>
    </dgm:pt>
    <dgm:pt modelId="{0C897DAF-C771-4FC1-8C0B-D0F09465F683}" type="sibTrans" cxnId="{6B37CE55-6DCF-4220-920B-EB8104DD4FD8}">
      <dgm:prSet/>
      <dgm:spPr/>
      <dgm:t>
        <a:bodyPr/>
        <a:lstStyle/>
        <a:p>
          <a:pPr algn="ctr"/>
          <a:endParaRPr lang="en-US">
            <a:solidFill>
              <a:srgbClr val="002060"/>
            </a:solidFill>
          </a:endParaRPr>
        </a:p>
      </dgm:t>
    </dgm:pt>
    <dgm:pt modelId="{19A4FB6E-E4E1-4554-ADC9-E4C066B74770}">
      <dgm:prSet/>
      <dgm:spPr/>
      <dgm:t>
        <a:bodyPr/>
        <a:lstStyle/>
        <a:p>
          <a:pPr algn="ctr"/>
          <a:r>
            <a:rPr lang="en-US">
              <a:solidFill>
                <a:srgbClr val="002060"/>
              </a:solidFill>
            </a:rPr>
            <a:t>↓</a:t>
          </a:r>
        </a:p>
      </dgm:t>
    </dgm:pt>
    <dgm:pt modelId="{42C01EBB-0680-4CE6-9971-8E8E0AD93618}" type="parTrans" cxnId="{277961C4-9DBB-4F2B-B751-1586E101AB57}">
      <dgm:prSet/>
      <dgm:spPr/>
      <dgm:t>
        <a:bodyPr/>
        <a:lstStyle/>
        <a:p>
          <a:pPr algn="ctr"/>
          <a:endParaRPr lang="en-US">
            <a:solidFill>
              <a:srgbClr val="002060"/>
            </a:solidFill>
          </a:endParaRPr>
        </a:p>
      </dgm:t>
    </dgm:pt>
    <dgm:pt modelId="{578F3CD5-E9D1-441C-B9CD-0BFF26E3CA06}" type="sibTrans" cxnId="{277961C4-9DBB-4F2B-B751-1586E101AB57}">
      <dgm:prSet/>
      <dgm:spPr/>
      <dgm:t>
        <a:bodyPr/>
        <a:lstStyle/>
        <a:p>
          <a:pPr algn="ctr"/>
          <a:endParaRPr lang="en-US">
            <a:solidFill>
              <a:srgbClr val="002060"/>
            </a:solidFill>
          </a:endParaRPr>
        </a:p>
      </dgm:t>
    </dgm:pt>
    <dgm:pt modelId="{09D393CC-A9B1-4593-85AD-B4705D434A95}">
      <dgm:prSet/>
      <dgm:spPr/>
      <dgm:t>
        <a:bodyPr/>
        <a:lstStyle/>
        <a:p>
          <a:pPr algn="ctr"/>
          <a:r>
            <a:rPr lang="en-US">
              <a:solidFill>
                <a:srgbClr val="002060"/>
              </a:solidFill>
            </a:rPr>
            <a:t>[pd.json_normalize()]</a:t>
          </a:r>
        </a:p>
      </dgm:t>
    </dgm:pt>
    <dgm:pt modelId="{2B8668BD-9248-4E1D-9CEE-2FB1269DB800}" type="parTrans" cxnId="{B0F83A6E-E4A3-40F4-B02D-3CE6712EF819}">
      <dgm:prSet/>
      <dgm:spPr/>
      <dgm:t>
        <a:bodyPr/>
        <a:lstStyle/>
        <a:p>
          <a:pPr algn="ctr"/>
          <a:endParaRPr lang="en-US">
            <a:solidFill>
              <a:srgbClr val="002060"/>
            </a:solidFill>
          </a:endParaRPr>
        </a:p>
      </dgm:t>
    </dgm:pt>
    <dgm:pt modelId="{DE66E99E-FF96-4619-9AF7-6C2563751B12}" type="sibTrans" cxnId="{B0F83A6E-E4A3-40F4-B02D-3CE6712EF819}">
      <dgm:prSet/>
      <dgm:spPr/>
      <dgm:t>
        <a:bodyPr/>
        <a:lstStyle/>
        <a:p>
          <a:pPr algn="ctr"/>
          <a:endParaRPr lang="en-US">
            <a:solidFill>
              <a:srgbClr val="002060"/>
            </a:solidFill>
          </a:endParaRPr>
        </a:p>
      </dgm:t>
    </dgm:pt>
    <dgm:pt modelId="{CA11F888-7E03-4494-875B-DCF673820021}">
      <dgm:prSet/>
      <dgm:spPr/>
      <dgm:t>
        <a:bodyPr/>
        <a:lstStyle/>
        <a:p>
          <a:pPr algn="ctr"/>
          <a:r>
            <a:rPr lang="en-US">
              <a:solidFill>
                <a:srgbClr val="002060"/>
              </a:solidFill>
            </a:rPr>
            <a:t>↓</a:t>
          </a:r>
        </a:p>
      </dgm:t>
    </dgm:pt>
    <dgm:pt modelId="{96BC6A50-E5AF-4A42-BD4F-78198318FBBC}" type="parTrans" cxnId="{CF6563C7-C447-4AE0-97CB-F403A134E183}">
      <dgm:prSet/>
      <dgm:spPr/>
      <dgm:t>
        <a:bodyPr/>
        <a:lstStyle/>
        <a:p>
          <a:pPr algn="ctr"/>
          <a:endParaRPr lang="en-US">
            <a:solidFill>
              <a:srgbClr val="002060"/>
            </a:solidFill>
          </a:endParaRPr>
        </a:p>
      </dgm:t>
    </dgm:pt>
    <dgm:pt modelId="{CC492BA9-60A0-4532-A7B7-078ABF30B40A}" type="sibTrans" cxnId="{CF6563C7-C447-4AE0-97CB-F403A134E183}">
      <dgm:prSet/>
      <dgm:spPr/>
      <dgm:t>
        <a:bodyPr/>
        <a:lstStyle/>
        <a:p>
          <a:pPr algn="ctr"/>
          <a:endParaRPr lang="en-US">
            <a:solidFill>
              <a:srgbClr val="002060"/>
            </a:solidFill>
          </a:endParaRPr>
        </a:p>
      </dgm:t>
    </dgm:pt>
    <dgm:pt modelId="{4C8C0217-54CA-456D-8130-4A7EDA23D5D5}">
      <dgm:prSet/>
      <dgm:spPr/>
      <dgm:t>
        <a:bodyPr/>
        <a:lstStyle/>
        <a:p>
          <a:pPr algn="ctr"/>
          <a:r>
            <a:rPr lang="en-US" dirty="0">
              <a:solidFill>
                <a:srgbClr val="002060"/>
              </a:solidFill>
            </a:rPr>
            <a:t>[Cleaned Pandas </a:t>
          </a:r>
          <a:r>
            <a:rPr lang="en-US" dirty="0" err="1">
              <a:solidFill>
                <a:srgbClr val="002060"/>
              </a:solidFill>
            </a:rPr>
            <a:t>DataFrame</a:t>
          </a:r>
          <a:r>
            <a:rPr lang="en-US" dirty="0">
              <a:solidFill>
                <a:srgbClr val="002060"/>
              </a:solidFill>
            </a:rPr>
            <a:t>]</a:t>
          </a:r>
        </a:p>
      </dgm:t>
    </dgm:pt>
    <dgm:pt modelId="{3FBB3A01-7040-47FD-8615-3BCF3C152258}" type="parTrans" cxnId="{59839D79-58A0-4569-AF3F-E703016761A9}">
      <dgm:prSet/>
      <dgm:spPr/>
      <dgm:t>
        <a:bodyPr/>
        <a:lstStyle/>
        <a:p>
          <a:pPr algn="ctr"/>
          <a:endParaRPr lang="en-US">
            <a:solidFill>
              <a:srgbClr val="002060"/>
            </a:solidFill>
          </a:endParaRPr>
        </a:p>
      </dgm:t>
    </dgm:pt>
    <dgm:pt modelId="{07645B90-45DF-4887-B350-2B0DDE1E94BE}" type="sibTrans" cxnId="{59839D79-58A0-4569-AF3F-E703016761A9}">
      <dgm:prSet/>
      <dgm:spPr/>
      <dgm:t>
        <a:bodyPr/>
        <a:lstStyle/>
        <a:p>
          <a:pPr algn="ctr"/>
          <a:endParaRPr lang="en-US">
            <a:solidFill>
              <a:srgbClr val="002060"/>
            </a:solidFill>
          </a:endParaRPr>
        </a:p>
      </dgm:t>
    </dgm:pt>
    <dgm:pt modelId="{B5482918-23E6-451E-A60E-C77CFB869EF4}">
      <dgm:prSet/>
      <dgm:spPr/>
      <dgm:t>
        <a:bodyPr/>
        <a:lstStyle/>
        <a:p>
          <a:pPr algn="ctr"/>
          <a:r>
            <a:rPr lang="en-US">
              <a:solidFill>
                <a:srgbClr val="002060"/>
              </a:solidFill>
            </a:rPr>
            <a:t>↓</a:t>
          </a:r>
        </a:p>
      </dgm:t>
    </dgm:pt>
    <dgm:pt modelId="{9DFA8926-617B-49D7-AE7B-E8C2EC5F5841}" type="parTrans" cxnId="{9D819AAB-333E-4696-8F88-5ACC36127C9D}">
      <dgm:prSet/>
      <dgm:spPr/>
      <dgm:t>
        <a:bodyPr/>
        <a:lstStyle/>
        <a:p>
          <a:pPr algn="ctr"/>
          <a:endParaRPr lang="en-US">
            <a:solidFill>
              <a:srgbClr val="002060"/>
            </a:solidFill>
          </a:endParaRPr>
        </a:p>
      </dgm:t>
    </dgm:pt>
    <dgm:pt modelId="{5E1C3376-179B-4376-9B36-CACB951870ED}" type="sibTrans" cxnId="{9D819AAB-333E-4696-8F88-5ACC36127C9D}">
      <dgm:prSet/>
      <dgm:spPr/>
      <dgm:t>
        <a:bodyPr/>
        <a:lstStyle/>
        <a:p>
          <a:pPr algn="ctr"/>
          <a:endParaRPr lang="en-US">
            <a:solidFill>
              <a:srgbClr val="002060"/>
            </a:solidFill>
          </a:endParaRPr>
        </a:p>
      </dgm:t>
    </dgm:pt>
    <dgm:pt modelId="{0A7CE7CA-3E79-4AC8-82D9-8F171F788937}">
      <dgm:prSet/>
      <dgm:spPr/>
      <dgm:t>
        <a:bodyPr/>
        <a:lstStyle/>
        <a:p>
          <a:pPr algn="ctr"/>
          <a:r>
            <a:rPr lang="en-US">
              <a:solidFill>
                <a:srgbClr val="002060"/>
              </a:solidFill>
            </a:rPr>
            <a:t>[Export to CSV / Input for EDA &amp; ML]</a:t>
          </a:r>
        </a:p>
      </dgm:t>
    </dgm:pt>
    <dgm:pt modelId="{8B69B899-044B-4822-AC09-AF327FB82C74}" type="parTrans" cxnId="{761099BB-AF4C-4FDF-99A1-7CA8459B435D}">
      <dgm:prSet/>
      <dgm:spPr/>
      <dgm:t>
        <a:bodyPr/>
        <a:lstStyle/>
        <a:p>
          <a:pPr algn="ctr"/>
          <a:endParaRPr lang="en-US">
            <a:solidFill>
              <a:srgbClr val="002060"/>
            </a:solidFill>
          </a:endParaRPr>
        </a:p>
      </dgm:t>
    </dgm:pt>
    <dgm:pt modelId="{342742B6-0391-4829-9995-C1CCD6F1E86C}" type="sibTrans" cxnId="{761099BB-AF4C-4FDF-99A1-7CA8459B435D}">
      <dgm:prSet/>
      <dgm:spPr/>
      <dgm:t>
        <a:bodyPr/>
        <a:lstStyle/>
        <a:p>
          <a:pPr algn="ctr"/>
          <a:endParaRPr lang="en-US">
            <a:solidFill>
              <a:srgbClr val="002060"/>
            </a:solidFill>
          </a:endParaRPr>
        </a:p>
      </dgm:t>
    </dgm:pt>
    <dgm:pt modelId="{CEB154A8-1A61-499A-80A1-D45FEDE360D8}" type="pres">
      <dgm:prSet presAssocID="{B5FD9066-E2E8-4656-83FE-F9E77419316C}" presName="vert0" presStyleCnt="0">
        <dgm:presLayoutVars>
          <dgm:dir/>
          <dgm:animOne val="branch"/>
          <dgm:animLvl val="lvl"/>
        </dgm:presLayoutVars>
      </dgm:prSet>
      <dgm:spPr/>
    </dgm:pt>
    <dgm:pt modelId="{67817D99-15F2-4A27-91B3-722B8D3900A9}" type="pres">
      <dgm:prSet presAssocID="{57F2E82D-886C-4470-83B2-6B916FCF7780}" presName="thickLine" presStyleLbl="alignNode1" presStyleIdx="0" presStyleCnt="11"/>
      <dgm:spPr/>
    </dgm:pt>
    <dgm:pt modelId="{646F4821-5F60-4FA1-B1E7-0B9885E8B3B7}" type="pres">
      <dgm:prSet presAssocID="{57F2E82D-886C-4470-83B2-6B916FCF7780}" presName="horz1" presStyleCnt="0"/>
      <dgm:spPr/>
    </dgm:pt>
    <dgm:pt modelId="{C6AD8068-F6E6-4375-BB10-647AE1C45594}" type="pres">
      <dgm:prSet presAssocID="{57F2E82D-886C-4470-83B2-6B916FCF7780}" presName="tx1" presStyleLbl="revTx" presStyleIdx="0" presStyleCnt="11"/>
      <dgm:spPr/>
    </dgm:pt>
    <dgm:pt modelId="{5F31812C-3C57-45D3-B58F-615447B22452}" type="pres">
      <dgm:prSet presAssocID="{57F2E82D-886C-4470-83B2-6B916FCF7780}" presName="vert1" presStyleCnt="0"/>
      <dgm:spPr/>
    </dgm:pt>
    <dgm:pt modelId="{C2AD0D24-2248-4486-9DD8-2A93822FCF66}" type="pres">
      <dgm:prSet presAssocID="{37C8F335-B4E6-4F0C-9358-5F55D3774A82}" presName="thickLine" presStyleLbl="alignNode1" presStyleIdx="1" presStyleCnt="11"/>
      <dgm:spPr/>
    </dgm:pt>
    <dgm:pt modelId="{5C06090C-0E9C-4A99-A195-EB2BF79C59C7}" type="pres">
      <dgm:prSet presAssocID="{37C8F335-B4E6-4F0C-9358-5F55D3774A82}" presName="horz1" presStyleCnt="0"/>
      <dgm:spPr/>
    </dgm:pt>
    <dgm:pt modelId="{34C81152-43C3-427A-AC56-85BDFB04260F}" type="pres">
      <dgm:prSet presAssocID="{37C8F335-B4E6-4F0C-9358-5F55D3774A82}" presName="tx1" presStyleLbl="revTx" presStyleIdx="1" presStyleCnt="11"/>
      <dgm:spPr/>
    </dgm:pt>
    <dgm:pt modelId="{5AE8D461-3513-46C6-914D-80B39576FA27}" type="pres">
      <dgm:prSet presAssocID="{37C8F335-B4E6-4F0C-9358-5F55D3774A82}" presName="vert1" presStyleCnt="0"/>
      <dgm:spPr/>
    </dgm:pt>
    <dgm:pt modelId="{2CC3EA14-FCEB-461D-9F08-0644D07D4EB1}" type="pres">
      <dgm:prSet presAssocID="{3E94DAEB-F7BB-466D-9399-48CDAE8ABCA7}" presName="thickLine" presStyleLbl="alignNode1" presStyleIdx="2" presStyleCnt="11"/>
      <dgm:spPr/>
    </dgm:pt>
    <dgm:pt modelId="{CF078C62-1EB0-4DBC-ADB9-4E4A4A143386}" type="pres">
      <dgm:prSet presAssocID="{3E94DAEB-F7BB-466D-9399-48CDAE8ABCA7}" presName="horz1" presStyleCnt="0"/>
      <dgm:spPr/>
    </dgm:pt>
    <dgm:pt modelId="{C6B02554-0060-4BF6-8F89-1484CDCEC6C3}" type="pres">
      <dgm:prSet presAssocID="{3E94DAEB-F7BB-466D-9399-48CDAE8ABCA7}" presName="tx1" presStyleLbl="revTx" presStyleIdx="2" presStyleCnt="11"/>
      <dgm:spPr/>
    </dgm:pt>
    <dgm:pt modelId="{0D526D60-8699-45B3-9739-C4AEF373A037}" type="pres">
      <dgm:prSet presAssocID="{3E94DAEB-F7BB-466D-9399-48CDAE8ABCA7}" presName="vert1" presStyleCnt="0"/>
      <dgm:spPr/>
    </dgm:pt>
    <dgm:pt modelId="{F847F171-F75D-4F5C-89FF-43444736E229}" type="pres">
      <dgm:prSet presAssocID="{CE850A7E-375C-4146-AC57-146DB61BF09C}" presName="thickLine" presStyleLbl="alignNode1" presStyleIdx="3" presStyleCnt="11"/>
      <dgm:spPr/>
    </dgm:pt>
    <dgm:pt modelId="{6F036467-EF5C-421B-88CB-5F1F71787DF6}" type="pres">
      <dgm:prSet presAssocID="{CE850A7E-375C-4146-AC57-146DB61BF09C}" presName="horz1" presStyleCnt="0"/>
      <dgm:spPr/>
    </dgm:pt>
    <dgm:pt modelId="{9412F0E3-BD2E-429D-9D66-6FECD6C4EAF3}" type="pres">
      <dgm:prSet presAssocID="{CE850A7E-375C-4146-AC57-146DB61BF09C}" presName="tx1" presStyleLbl="revTx" presStyleIdx="3" presStyleCnt="11"/>
      <dgm:spPr/>
    </dgm:pt>
    <dgm:pt modelId="{40FCCEF0-D5DA-4FF3-BA67-939BAB806DB1}" type="pres">
      <dgm:prSet presAssocID="{CE850A7E-375C-4146-AC57-146DB61BF09C}" presName="vert1" presStyleCnt="0"/>
      <dgm:spPr/>
    </dgm:pt>
    <dgm:pt modelId="{6972FA50-6B65-4FF0-BAEF-4BE8A90E1516}" type="pres">
      <dgm:prSet presAssocID="{A05B0176-5EA4-440B-B382-91A4172BBAE8}" presName="thickLine" presStyleLbl="alignNode1" presStyleIdx="4" presStyleCnt="11"/>
      <dgm:spPr/>
    </dgm:pt>
    <dgm:pt modelId="{AE8FE54D-DBC0-4873-B56E-191AC2DAEA6A}" type="pres">
      <dgm:prSet presAssocID="{A05B0176-5EA4-440B-B382-91A4172BBAE8}" presName="horz1" presStyleCnt="0"/>
      <dgm:spPr/>
    </dgm:pt>
    <dgm:pt modelId="{C668F3F0-FBD5-4C2B-A737-828A37E5873A}" type="pres">
      <dgm:prSet presAssocID="{A05B0176-5EA4-440B-B382-91A4172BBAE8}" presName="tx1" presStyleLbl="revTx" presStyleIdx="4" presStyleCnt="11"/>
      <dgm:spPr/>
    </dgm:pt>
    <dgm:pt modelId="{786310C7-B6FD-4DCF-8278-786014DCD2DD}" type="pres">
      <dgm:prSet presAssocID="{A05B0176-5EA4-440B-B382-91A4172BBAE8}" presName="vert1" presStyleCnt="0"/>
      <dgm:spPr/>
    </dgm:pt>
    <dgm:pt modelId="{A16515D5-3883-46F9-837D-73A863A6D190}" type="pres">
      <dgm:prSet presAssocID="{19A4FB6E-E4E1-4554-ADC9-E4C066B74770}" presName="thickLine" presStyleLbl="alignNode1" presStyleIdx="5" presStyleCnt="11"/>
      <dgm:spPr/>
    </dgm:pt>
    <dgm:pt modelId="{759362EA-1C2D-4012-B89A-A61D9F8907A4}" type="pres">
      <dgm:prSet presAssocID="{19A4FB6E-E4E1-4554-ADC9-E4C066B74770}" presName="horz1" presStyleCnt="0"/>
      <dgm:spPr/>
    </dgm:pt>
    <dgm:pt modelId="{E41A147B-E801-4AE9-B13E-E3828B3DF8A4}" type="pres">
      <dgm:prSet presAssocID="{19A4FB6E-E4E1-4554-ADC9-E4C066B74770}" presName="tx1" presStyleLbl="revTx" presStyleIdx="5" presStyleCnt="11"/>
      <dgm:spPr/>
    </dgm:pt>
    <dgm:pt modelId="{5E13A190-572D-4131-AF8B-6601F83769BF}" type="pres">
      <dgm:prSet presAssocID="{19A4FB6E-E4E1-4554-ADC9-E4C066B74770}" presName="vert1" presStyleCnt="0"/>
      <dgm:spPr/>
    </dgm:pt>
    <dgm:pt modelId="{5D815418-3D1F-410B-8A39-F6CF768AB33E}" type="pres">
      <dgm:prSet presAssocID="{09D393CC-A9B1-4593-85AD-B4705D434A95}" presName="thickLine" presStyleLbl="alignNode1" presStyleIdx="6" presStyleCnt="11"/>
      <dgm:spPr/>
    </dgm:pt>
    <dgm:pt modelId="{5EEF7689-FB52-4C4D-8F3D-9197DFD29774}" type="pres">
      <dgm:prSet presAssocID="{09D393CC-A9B1-4593-85AD-B4705D434A95}" presName="horz1" presStyleCnt="0"/>
      <dgm:spPr/>
    </dgm:pt>
    <dgm:pt modelId="{B5EC8A6D-50F4-4E28-814C-8732EC6834E6}" type="pres">
      <dgm:prSet presAssocID="{09D393CC-A9B1-4593-85AD-B4705D434A95}" presName="tx1" presStyleLbl="revTx" presStyleIdx="6" presStyleCnt="11"/>
      <dgm:spPr/>
    </dgm:pt>
    <dgm:pt modelId="{8D7D3BB9-325D-492E-A09E-446A632744A7}" type="pres">
      <dgm:prSet presAssocID="{09D393CC-A9B1-4593-85AD-B4705D434A95}" presName="vert1" presStyleCnt="0"/>
      <dgm:spPr/>
    </dgm:pt>
    <dgm:pt modelId="{6856FC78-C0CA-4D7C-945E-CB5A539670A8}" type="pres">
      <dgm:prSet presAssocID="{CA11F888-7E03-4494-875B-DCF673820021}" presName="thickLine" presStyleLbl="alignNode1" presStyleIdx="7" presStyleCnt="11"/>
      <dgm:spPr/>
    </dgm:pt>
    <dgm:pt modelId="{46515F34-FCDF-4874-9159-CFCFF736BC15}" type="pres">
      <dgm:prSet presAssocID="{CA11F888-7E03-4494-875B-DCF673820021}" presName="horz1" presStyleCnt="0"/>
      <dgm:spPr/>
    </dgm:pt>
    <dgm:pt modelId="{1939641A-9967-41DD-BE87-B0105C4FE002}" type="pres">
      <dgm:prSet presAssocID="{CA11F888-7E03-4494-875B-DCF673820021}" presName="tx1" presStyleLbl="revTx" presStyleIdx="7" presStyleCnt="11"/>
      <dgm:spPr/>
    </dgm:pt>
    <dgm:pt modelId="{A3D0EE3B-28F3-4566-9A00-20EEA47B48C5}" type="pres">
      <dgm:prSet presAssocID="{CA11F888-7E03-4494-875B-DCF673820021}" presName="vert1" presStyleCnt="0"/>
      <dgm:spPr/>
    </dgm:pt>
    <dgm:pt modelId="{0EAE2F04-7023-419A-8650-EF000B5D8617}" type="pres">
      <dgm:prSet presAssocID="{4C8C0217-54CA-456D-8130-4A7EDA23D5D5}" presName="thickLine" presStyleLbl="alignNode1" presStyleIdx="8" presStyleCnt="11"/>
      <dgm:spPr/>
    </dgm:pt>
    <dgm:pt modelId="{9E042975-7623-4AFB-8B40-9C8DD238257C}" type="pres">
      <dgm:prSet presAssocID="{4C8C0217-54CA-456D-8130-4A7EDA23D5D5}" presName="horz1" presStyleCnt="0"/>
      <dgm:spPr/>
    </dgm:pt>
    <dgm:pt modelId="{61E9A3C1-9FA5-47B4-8A78-4B0BBC6C3D00}" type="pres">
      <dgm:prSet presAssocID="{4C8C0217-54CA-456D-8130-4A7EDA23D5D5}" presName="tx1" presStyleLbl="revTx" presStyleIdx="8" presStyleCnt="11"/>
      <dgm:spPr/>
    </dgm:pt>
    <dgm:pt modelId="{09899561-F58D-4364-ADF3-4CC04FA5C782}" type="pres">
      <dgm:prSet presAssocID="{4C8C0217-54CA-456D-8130-4A7EDA23D5D5}" presName="vert1" presStyleCnt="0"/>
      <dgm:spPr/>
    </dgm:pt>
    <dgm:pt modelId="{4967A7C8-3841-4352-81E0-C90165E21B09}" type="pres">
      <dgm:prSet presAssocID="{B5482918-23E6-451E-A60E-C77CFB869EF4}" presName="thickLine" presStyleLbl="alignNode1" presStyleIdx="9" presStyleCnt="11"/>
      <dgm:spPr/>
    </dgm:pt>
    <dgm:pt modelId="{83AD06F5-2658-4389-8BA0-534613D26E23}" type="pres">
      <dgm:prSet presAssocID="{B5482918-23E6-451E-A60E-C77CFB869EF4}" presName="horz1" presStyleCnt="0"/>
      <dgm:spPr/>
    </dgm:pt>
    <dgm:pt modelId="{3307F469-00F8-42A7-B367-E3BDA88FECC9}" type="pres">
      <dgm:prSet presAssocID="{B5482918-23E6-451E-A60E-C77CFB869EF4}" presName="tx1" presStyleLbl="revTx" presStyleIdx="9" presStyleCnt="11"/>
      <dgm:spPr/>
    </dgm:pt>
    <dgm:pt modelId="{F9FBF9B0-A773-49EE-A5DD-4814E100B44F}" type="pres">
      <dgm:prSet presAssocID="{B5482918-23E6-451E-A60E-C77CFB869EF4}" presName="vert1" presStyleCnt="0"/>
      <dgm:spPr/>
    </dgm:pt>
    <dgm:pt modelId="{7F597B25-96E5-41E6-9BF1-BA44B970FA89}" type="pres">
      <dgm:prSet presAssocID="{0A7CE7CA-3E79-4AC8-82D9-8F171F788937}" presName="thickLine" presStyleLbl="alignNode1" presStyleIdx="10" presStyleCnt="11"/>
      <dgm:spPr/>
    </dgm:pt>
    <dgm:pt modelId="{2894456E-B68F-4C95-A3E8-6512EA973BEF}" type="pres">
      <dgm:prSet presAssocID="{0A7CE7CA-3E79-4AC8-82D9-8F171F788937}" presName="horz1" presStyleCnt="0"/>
      <dgm:spPr/>
    </dgm:pt>
    <dgm:pt modelId="{91E69194-6696-4F33-AFE5-514ECED95679}" type="pres">
      <dgm:prSet presAssocID="{0A7CE7CA-3E79-4AC8-82D9-8F171F788937}" presName="tx1" presStyleLbl="revTx" presStyleIdx="10" presStyleCnt="11"/>
      <dgm:spPr/>
    </dgm:pt>
    <dgm:pt modelId="{85154735-8942-4943-93F9-850EEBD73E82}" type="pres">
      <dgm:prSet presAssocID="{0A7CE7CA-3E79-4AC8-82D9-8F171F788937}" presName="vert1" presStyleCnt="0"/>
      <dgm:spPr/>
    </dgm:pt>
  </dgm:ptLst>
  <dgm:cxnLst>
    <dgm:cxn modelId="{B9D88D05-1DDE-4CC1-8D8A-A4F731208531}" type="presOf" srcId="{3E94DAEB-F7BB-466D-9399-48CDAE8ABCA7}" destId="{C6B02554-0060-4BF6-8F89-1484CDCEC6C3}" srcOrd="0" destOrd="0" presId="urn:microsoft.com/office/officeart/2008/layout/LinedList"/>
    <dgm:cxn modelId="{F5B6880D-E74A-4482-A538-DFE39B1C1C5E}" srcId="{B5FD9066-E2E8-4656-83FE-F9E77419316C}" destId="{57F2E82D-886C-4470-83B2-6B916FCF7780}" srcOrd="0" destOrd="0" parTransId="{8395AE53-7AB3-43FE-BF66-BCA01084989D}" sibTransId="{DC12EBA4-C232-4305-8BDE-2458BEBB39F6}"/>
    <dgm:cxn modelId="{F522CE16-3071-4935-BA9F-8CF97135EFEB}" srcId="{B5FD9066-E2E8-4656-83FE-F9E77419316C}" destId="{CE850A7E-375C-4146-AC57-146DB61BF09C}" srcOrd="3" destOrd="0" parTransId="{FCE41183-330B-466F-B179-AA1104C1C09A}" sibTransId="{F6DD5111-9CD8-4B57-B01C-ABB85532E8E5}"/>
    <dgm:cxn modelId="{D00AB029-9F1A-4388-9EBF-9CE9562B858C}" type="presOf" srcId="{19A4FB6E-E4E1-4554-ADC9-E4C066B74770}" destId="{E41A147B-E801-4AE9-B13E-E3828B3DF8A4}" srcOrd="0" destOrd="0" presId="urn:microsoft.com/office/officeart/2008/layout/LinedList"/>
    <dgm:cxn modelId="{B0F83A6E-E4A3-40F4-B02D-3CE6712EF819}" srcId="{B5FD9066-E2E8-4656-83FE-F9E77419316C}" destId="{09D393CC-A9B1-4593-85AD-B4705D434A95}" srcOrd="6" destOrd="0" parTransId="{2B8668BD-9248-4E1D-9CEE-2FB1269DB800}" sibTransId="{DE66E99E-FF96-4619-9AF7-6C2563751B12}"/>
    <dgm:cxn modelId="{6B37CE55-6DCF-4220-920B-EB8104DD4FD8}" srcId="{B5FD9066-E2E8-4656-83FE-F9E77419316C}" destId="{A05B0176-5EA4-440B-B382-91A4172BBAE8}" srcOrd="4" destOrd="0" parTransId="{5B230E2E-FE08-4097-9330-0F138E591BD4}" sibTransId="{0C897DAF-C771-4FC1-8C0B-D0F09465F683}"/>
    <dgm:cxn modelId="{59839D79-58A0-4569-AF3F-E703016761A9}" srcId="{B5FD9066-E2E8-4656-83FE-F9E77419316C}" destId="{4C8C0217-54CA-456D-8130-4A7EDA23D5D5}" srcOrd="8" destOrd="0" parTransId="{3FBB3A01-7040-47FD-8615-3BCF3C152258}" sibTransId="{07645B90-45DF-4887-B350-2B0DDE1E94BE}"/>
    <dgm:cxn modelId="{137ED383-6C13-465E-95C9-73313F4BD4F0}" type="presOf" srcId="{CA11F888-7E03-4494-875B-DCF673820021}" destId="{1939641A-9967-41DD-BE87-B0105C4FE002}" srcOrd="0" destOrd="0" presId="urn:microsoft.com/office/officeart/2008/layout/LinedList"/>
    <dgm:cxn modelId="{57D91F9B-A357-4784-8AE9-E9E2D59DEB90}" type="presOf" srcId="{09D393CC-A9B1-4593-85AD-B4705D434A95}" destId="{B5EC8A6D-50F4-4E28-814C-8732EC6834E6}" srcOrd="0" destOrd="0" presId="urn:microsoft.com/office/officeart/2008/layout/LinedList"/>
    <dgm:cxn modelId="{9D819AAB-333E-4696-8F88-5ACC36127C9D}" srcId="{B5FD9066-E2E8-4656-83FE-F9E77419316C}" destId="{B5482918-23E6-451E-A60E-C77CFB869EF4}" srcOrd="9" destOrd="0" parTransId="{9DFA8926-617B-49D7-AE7B-E8C2EC5F5841}" sibTransId="{5E1C3376-179B-4376-9B36-CACB951870ED}"/>
    <dgm:cxn modelId="{01B088AE-555F-44E2-9715-9B1EF49DF154}" type="presOf" srcId="{B5FD9066-E2E8-4656-83FE-F9E77419316C}" destId="{CEB154A8-1A61-499A-80A1-D45FEDE360D8}" srcOrd="0" destOrd="0" presId="urn:microsoft.com/office/officeart/2008/layout/LinedList"/>
    <dgm:cxn modelId="{66615DB0-C882-4F91-A5D4-071B421FA3AC}" type="presOf" srcId="{CE850A7E-375C-4146-AC57-146DB61BF09C}" destId="{9412F0E3-BD2E-429D-9D66-6FECD6C4EAF3}" srcOrd="0" destOrd="0" presId="urn:microsoft.com/office/officeart/2008/layout/LinedList"/>
    <dgm:cxn modelId="{0096B4B5-6CB3-47EB-B988-04F2C1E8E843}" srcId="{B5FD9066-E2E8-4656-83FE-F9E77419316C}" destId="{3E94DAEB-F7BB-466D-9399-48CDAE8ABCA7}" srcOrd="2" destOrd="0" parTransId="{A1C1A217-98C3-4617-BE6E-36B0BDBFBF3E}" sibTransId="{62D94C6E-B94F-420F-A5EA-5A0A4EB181DA}"/>
    <dgm:cxn modelId="{314F24BB-6966-44A4-AC3E-5F57C243B6C4}" type="presOf" srcId="{37C8F335-B4E6-4F0C-9358-5F55D3774A82}" destId="{34C81152-43C3-427A-AC56-85BDFB04260F}" srcOrd="0" destOrd="0" presId="urn:microsoft.com/office/officeart/2008/layout/LinedList"/>
    <dgm:cxn modelId="{761099BB-AF4C-4FDF-99A1-7CA8459B435D}" srcId="{B5FD9066-E2E8-4656-83FE-F9E77419316C}" destId="{0A7CE7CA-3E79-4AC8-82D9-8F171F788937}" srcOrd="10" destOrd="0" parTransId="{8B69B899-044B-4822-AC09-AF327FB82C74}" sibTransId="{342742B6-0391-4829-9995-C1CCD6F1E86C}"/>
    <dgm:cxn modelId="{69D391C1-00B3-479F-85CF-BE28638F312A}" type="presOf" srcId="{A05B0176-5EA4-440B-B382-91A4172BBAE8}" destId="{C668F3F0-FBD5-4C2B-A737-828A37E5873A}" srcOrd="0" destOrd="0" presId="urn:microsoft.com/office/officeart/2008/layout/LinedList"/>
    <dgm:cxn modelId="{277961C4-9DBB-4F2B-B751-1586E101AB57}" srcId="{B5FD9066-E2E8-4656-83FE-F9E77419316C}" destId="{19A4FB6E-E4E1-4554-ADC9-E4C066B74770}" srcOrd="5" destOrd="0" parTransId="{42C01EBB-0680-4CE6-9971-8E8E0AD93618}" sibTransId="{578F3CD5-E9D1-441C-B9CD-0BFF26E3CA06}"/>
    <dgm:cxn modelId="{CF6563C7-C447-4AE0-97CB-F403A134E183}" srcId="{B5FD9066-E2E8-4656-83FE-F9E77419316C}" destId="{CA11F888-7E03-4494-875B-DCF673820021}" srcOrd="7" destOrd="0" parTransId="{96BC6A50-E5AF-4A42-BD4F-78198318FBBC}" sibTransId="{CC492BA9-60A0-4532-A7B7-078ABF30B40A}"/>
    <dgm:cxn modelId="{8E108BCD-78EF-4076-9BB7-833C27ADE17E}" type="presOf" srcId="{B5482918-23E6-451E-A60E-C77CFB869EF4}" destId="{3307F469-00F8-42A7-B367-E3BDA88FECC9}" srcOrd="0" destOrd="0" presId="urn:microsoft.com/office/officeart/2008/layout/LinedList"/>
    <dgm:cxn modelId="{FE3DDDE5-65E9-4D67-8F15-C72E165C42A9}" srcId="{B5FD9066-E2E8-4656-83FE-F9E77419316C}" destId="{37C8F335-B4E6-4F0C-9358-5F55D3774A82}" srcOrd="1" destOrd="0" parTransId="{8CC41FF1-CC81-4C7B-A038-4F01F3B228D0}" sibTransId="{CC849A2A-E7BA-4060-8635-45BEEF91162F}"/>
    <dgm:cxn modelId="{058552E8-5DAD-4135-BC79-AE2FCD05C692}" type="presOf" srcId="{57F2E82D-886C-4470-83B2-6B916FCF7780}" destId="{C6AD8068-F6E6-4375-BB10-647AE1C45594}" srcOrd="0" destOrd="0" presId="urn:microsoft.com/office/officeart/2008/layout/LinedList"/>
    <dgm:cxn modelId="{682245F1-3C79-4099-AD5D-6AFF157E8F7E}" type="presOf" srcId="{0A7CE7CA-3E79-4AC8-82D9-8F171F788937}" destId="{91E69194-6696-4F33-AFE5-514ECED95679}" srcOrd="0" destOrd="0" presId="urn:microsoft.com/office/officeart/2008/layout/LinedList"/>
    <dgm:cxn modelId="{8734EDF4-CCAC-4A47-A0EF-94ECE4BEF9E5}" type="presOf" srcId="{4C8C0217-54CA-456D-8130-4A7EDA23D5D5}" destId="{61E9A3C1-9FA5-47B4-8A78-4B0BBC6C3D00}" srcOrd="0" destOrd="0" presId="urn:microsoft.com/office/officeart/2008/layout/LinedList"/>
    <dgm:cxn modelId="{73DCE0DB-C1B3-4849-8FAA-A86C203872E9}" type="presParOf" srcId="{CEB154A8-1A61-499A-80A1-D45FEDE360D8}" destId="{67817D99-15F2-4A27-91B3-722B8D3900A9}" srcOrd="0" destOrd="0" presId="urn:microsoft.com/office/officeart/2008/layout/LinedList"/>
    <dgm:cxn modelId="{9C876FBF-5F4D-4A12-B34E-F34F781E8F69}" type="presParOf" srcId="{CEB154A8-1A61-499A-80A1-D45FEDE360D8}" destId="{646F4821-5F60-4FA1-B1E7-0B9885E8B3B7}" srcOrd="1" destOrd="0" presId="urn:microsoft.com/office/officeart/2008/layout/LinedList"/>
    <dgm:cxn modelId="{13A59899-0F52-4141-9B9D-EF1A222D221F}" type="presParOf" srcId="{646F4821-5F60-4FA1-B1E7-0B9885E8B3B7}" destId="{C6AD8068-F6E6-4375-BB10-647AE1C45594}" srcOrd="0" destOrd="0" presId="urn:microsoft.com/office/officeart/2008/layout/LinedList"/>
    <dgm:cxn modelId="{CABC5753-2D7F-4DDF-84A6-6D659B373DC7}" type="presParOf" srcId="{646F4821-5F60-4FA1-B1E7-0B9885E8B3B7}" destId="{5F31812C-3C57-45D3-B58F-615447B22452}" srcOrd="1" destOrd="0" presId="urn:microsoft.com/office/officeart/2008/layout/LinedList"/>
    <dgm:cxn modelId="{4737B284-0460-487A-8BFB-2734A3561667}" type="presParOf" srcId="{CEB154A8-1A61-499A-80A1-D45FEDE360D8}" destId="{C2AD0D24-2248-4486-9DD8-2A93822FCF66}" srcOrd="2" destOrd="0" presId="urn:microsoft.com/office/officeart/2008/layout/LinedList"/>
    <dgm:cxn modelId="{C480263D-2935-40B9-A980-3597F181A335}" type="presParOf" srcId="{CEB154A8-1A61-499A-80A1-D45FEDE360D8}" destId="{5C06090C-0E9C-4A99-A195-EB2BF79C59C7}" srcOrd="3" destOrd="0" presId="urn:microsoft.com/office/officeart/2008/layout/LinedList"/>
    <dgm:cxn modelId="{DBE1FD47-B9BB-4D3E-B222-2EC0F90BEBF8}" type="presParOf" srcId="{5C06090C-0E9C-4A99-A195-EB2BF79C59C7}" destId="{34C81152-43C3-427A-AC56-85BDFB04260F}" srcOrd="0" destOrd="0" presId="urn:microsoft.com/office/officeart/2008/layout/LinedList"/>
    <dgm:cxn modelId="{CF8EF1D9-9ADB-4CDB-9019-5FBC6A539C57}" type="presParOf" srcId="{5C06090C-0E9C-4A99-A195-EB2BF79C59C7}" destId="{5AE8D461-3513-46C6-914D-80B39576FA27}" srcOrd="1" destOrd="0" presId="urn:microsoft.com/office/officeart/2008/layout/LinedList"/>
    <dgm:cxn modelId="{FD6C3F26-3074-44E1-A052-D9E5165153E7}" type="presParOf" srcId="{CEB154A8-1A61-499A-80A1-D45FEDE360D8}" destId="{2CC3EA14-FCEB-461D-9F08-0644D07D4EB1}" srcOrd="4" destOrd="0" presId="urn:microsoft.com/office/officeart/2008/layout/LinedList"/>
    <dgm:cxn modelId="{D6FC5759-F5D1-4310-AD2A-2FF8603C5957}" type="presParOf" srcId="{CEB154A8-1A61-499A-80A1-D45FEDE360D8}" destId="{CF078C62-1EB0-4DBC-ADB9-4E4A4A143386}" srcOrd="5" destOrd="0" presId="urn:microsoft.com/office/officeart/2008/layout/LinedList"/>
    <dgm:cxn modelId="{ABAAF558-781C-4690-BF2D-D491345EA466}" type="presParOf" srcId="{CF078C62-1EB0-4DBC-ADB9-4E4A4A143386}" destId="{C6B02554-0060-4BF6-8F89-1484CDCEC6C3}" srcOrd="0" destOrd="0" presId="urn:microsoft.com/office/officeart/2008/layout/LinedList"/>
    <dgm:cxn modelId="{AD814F4A-AEA0-4121-8929-B72A6479B645}" type="presParOf" srcId="{CF078C62-1EB0-4DBC-ADB9-4E4A4A143386}" destId="{0D526D60-8699-45B3-9739-C4AEF373A037}" srcOrd="1" destOrd="0" presId="urn:microsoft.com/office/officeart/2008/layout/LinedList"/>
    <dgm:cxn modelId="{828AFBDD-32F7-48E1-8370-3E314055E7C6}" type="presParOf" srcId="{CEB154A8-1A61-499A-80A1-D45FEDE360D8}" destId="{F847F171-F75D-4F5C-89FF-43444736E229}" srcOrd="6" destOrd="0" presId="urn:microsoft.com/office/officeart/2008/layout/LinedList"/>
    <dgm:cxn modelId="{D8363BB7-43B5-4E52-B902-D0E07B6B48D4}" type="presParOf" srcId="{CEB154A8-1A61-499A-80A1-D45FEDE360D8}" destId="{6F036467-EF5C-421B-88CB-5F1F71787DF6}" srcOrd="7" destOrd="0" presId="urn:microsoft.com/office/officeart/2008/layout/LinedList"/>
    <dgm:cxn modelId="{DC5B51C7-8575-46D6-AA54-5FE850372B70}" type="presParOf" srcId="{6F036467-EF5C-421B-88CB-5F1F71787DF6}" destId="{9412F0E3-BD2E-429D-9D66-6FECD6C4EAF3}" srcOrd="0" destOrd="0" presId="urn:microsoft.com/office/officeart/2008/layout/LinedList"/>
    <dgm:cxn modelId="{BA598998-19EF-40DD-8AD5-AA331AB4C276}" type="presParOf" srcId="{6F036467-EF5C-421B-88CB-5F1F71787DF6}" destId="{40FCCEF0-D5DA-4FF3-BA67-939BAB806DB1}" srcOrd="1" destOrd="0" presId="urn:microsoft.com/office/officeart/2008/layout/LinedList"/>
    <dgm:cxn modelId="{F98B1058-0E18-43C4-BF92-F8AD2BA7B2E5}" type="presParOf" srcId="{CEB154A8-1A61-499A-80A1-D45FEDE360D8}" destId="{6972FA50-6B65-4FF0-BAEF-4BE8A90E1516}" srcOrd="8" destOrd="0" presId="urn:microsoft.com/office/officeart/2008/layout/LinedList"/>
    <dgm:cxn modelId="{133D5A3E-E653-41F2-8EB9-4E6764553C4A}" type="presParOf" srcId="{CEB154A8-1A61-499A-80A1-D45FEDE360D8}" destId="{AE8FE54D-DBC0-4873-B56E-191AC2DAEA6A}" srcOrd="9" destOrd="0" presId="urn:microsoft.com/office/officeart/2008/layout/LinedList"/>
    <dgm:cxn modelId="{34F3254D-9899-4989-A118-D7D0B1FF6F5F}" type="presParOf" srcId="{AE8FE54D-DBC0-4873-B56E-191AC2DAEA6A}" destId="{C668F3F0-FBD5-4C2B-A737-828A37E5873A}" srcOrd="0" destOrd="0" presId="urn:microsoft.com/office/officeart/2008/layout/LinedList"/>
    <dgm:cxn modelId="{62358881-FC9C-4588-A303-098FE4DC4B55}" type="presParOf" srcId="{AE8FE54D-DBC0-4873-B56E-191AC2DAEA6A}" destId="{786310C7-B6FD-4DCF-8278-786014DCD2DD}" srcOrd="1" destOrd="0" presId="urn:microsoft.com/office/officeart/2008/layout/LinedList"/>
    <dgm:cxn modelId="{BAD3E124-B6D0-46E7-9857-D0FFD610F3A7}" type="presParOf" srcId="{CEB154A8-1A61-499A-80A1-D45FEDE360D8}" destId="{A16515D5-3883-46F9-837D-73A863A6D190}" srcOrd="10" destOrd="0" presId="urn:microsoft.com/office/officeart/2008/layout/LinedList"/>
    <dgm:cxn modelId="{0C1298BD-1E4D-41F2-9840-8F7771588006}" type="presParOf" srcId="{CEB154A8-1A61-499A-80A1-D45FEDE360D8}" destId="{759362EA-1C2D-4012-B89A-A61D9F8907A4}" srcOrd="11" destOrd="0" presId="urn:microsoft.com/office/officeart/2008/layout/LinedList"/>
    <dgm:cxn modelId="{527B8722-C98F-4BDF-BF05-775BCC693CDF}" type="presParOf" srcId="{759362EA-1C2D-4012-B89A-A61D9F8907A4}" destId="{E41A147B-E801-4AE9-B13E-E3828B3DF8A4}" srcOrd="0" destOrd="0" presId="urn:microsoft.com/office/officeart/2008/layout/LinedList"/>
    <dgm:cxn modelId="{D6DDAC2F-9DBB-487E-AA71-8EAE0709BA80}" type="presParOf" srcId="{759362EA-1C2D-4012-B89A-A61D9F8907A4}" destId="{5E13A190-572D-4131-AF8B-6601F83769BF}" srcOrd="1" destOrd="0" presId="urn:microsoft.com/office/officeart/2008/layout/LinedList"/>
    <dgm:cxn modelId="{D6F31E1C-90E2-46E2-B5F1-549B812D0020}" type="presParOf" srcId="{CEB154A8-1A61-499A-80A1-D45FEDE360D8}" destId="{5D815418-3D1F-410B-8A39-F6CF768AB33E}" srcOrd="12" destOrd="0" presId="urn:microsoft.com/office/officeart/2008/layout/LinedList"/>
    <dgm:cxn modelId="{B283B062-78C9-46E1-BBD2-EEA117B80F67}" type="presParOf" srcId="{CEB154A8-1A61-499A-80A1-D45FEDE360D8}" destId="{5EEF7689-FB52-4C4D-8F3D-9197DFD29774}" srcOrd="13" destOrd="0" presId="urn:microsoft.com/office/officeart/2008/layout/LinedList"/>
    <dgm:cxn modelId="{7C32554A-3E92-40B0-8B3B-ADA76D8C68EA}" type="presParOf" srcId="{5EEF7689-FB52-4C4D-8F3D-9197DFD29774}" destId="{B5EC8A6D-50F4-4E28-814C-8732EC6834E6}" srcOrd="0" destOrd="0" presId="urn:microsoft.com/office/officeart/2008/layout/LinedList"/>
    <dgm:cxn modelId="{69C83050-262D-46C7-A939-E61196CE43C6}" type="presParOf" srcId="{5EEF7689-FB52-4C4D-8F3D-9197DFD29774}" destId="{8D7D3BB9-325D-492E-A09E-446A632744A7}" srcOrd="1" destOrd="0" presId="urn:microsoft.com/office/officeart/2008/layout/LinedList"/>
    <dgm:cxn modelId="{58688ADF-BB45-45D6-939D-D1769A401D8D}" type="presParOf" srcId="{CEB154A8-1A61-499A-80A1-D45FEDE360D8}" destId="{6856FC78-C0CA-4D7C-945E-CB5A539670A8}" srcOrd="14" destOrd="0" presId="urn:microsoft.com/office/officeart/2008/layout/LinedList"/>
    <dgm:cxn modelId="{A00744BD-C100-43D9-8857-7F492AD8B7A7}" type="presParOf" srcId="{CEB154A8-1A61-499A-80A1-D45FEDE360D8}" destId="{46515F34-FCDF-4874-9159-CFCFF736BC15}" srcOrd="15" destOrd="0" presId="urn:microsoft.com/office/officeart/2008/layout/LinedList"/>
    <dgm:cxn modelId="{00CCE7E8-2055-431F-ACFA-4131EF8B7D50}" type="presParOf" srcId="{46515F34-FCDF-4874-9159-CFCFF736BC15}" destId="{1939641A-9967-41DD-BE87-B0105C4FE002}" srcOrd="0" destOrd="0" presId="urn:microsoft.com/office/officeart/2008/layout/LinedList"/>
    <dgm:cxn modelId="{F2E7CB4D-80AE-483A-A0C6-0DFDAFB30EBA}" type="presParOf" srcId="{46515F34-FCDF-4874-9159-CFCFF736BC15}" destId="{A3D0EE3B-28F3-4566-9A00-20EEA47B48C5}" srcOrd="1" destOrd="0" presId="urn:microsoft.com/office/officeart/2008/layout/LinedList"/>
    <dgm:cxn modelId="{B3A11203-65D6-4DB8-9774-FFE0DCD73F6E}" type="presParOf" srcId="{CEB154A8-1A61-499A-80A1-D45FEDE360D8}" destId="{0EAE2F04-7023-419A-8650-EF000B5D8617}" srcOrd="16" destOrd="0" presId="urn:microsoft.com/office/officeart/2008/layout/LinedList"/>
    <dgm:cxn modelId="{445610B7-ABDA-4459-B9A6-E2FBBEB4166F}" type="presParOf" srcId="{CEB154A8-1A61-499A-80A1-D45FEDE360D8}" destId="{9E042975-7623-4AFB-8B40-9C8DD238257C}" srcOrd="17" destOrd="0" presId="urn:microsoft.com/office/officeart/2008/layout/LinedList"/>
    <dgm:cxn modelId="{C718CF11-0133-430F-95BA-5B4C35EA081F}" type="presParOf" srcId="{9E042975-7623-4AFB-8B40-9C8DD238257C}" destId="{61E9A3C1-9FA5-47B4-8A78-4B0BBC6C3D00}" srcOrd="0" destOrd="0" presId="urn:microsoft.com/office/officeart/2008/layout/LinedList"/>
    <dgm:cxn modelId="{19094DFD-B8F7-447E-9275-D33BAB79136A}" type="presParOf" srcId="{9E042975-7623-4AFB-8B40-9C8DD238257C}" destId="{09899561-F58D-4364-ADF3-4CC04FA5C782}" srcOrd="1" destOrd="0" presId="urn:microsoft.com/office/officeart/2008/layout/LinedList"/>
    <dgm:cxn modelId="{06D3FA56-F599-45DC-BC5F-0953A791DA07}" type="presParOf" srcId="{CEB154A8-1A61-499A-80A1-D45FEDE360D8}" destId="{4967A7C8-3841-4352-81E0-C90165E21B09}" srcOrd="18" destOrd="0" presId="urn:microsoft.com/office/officeart/2008/layout/LinedList"/>
    <dgm:cxn modelId="{EE2311EB-7447-4116-946C-17E62DDB9036}" type="presParOf" srcId="{CEB154A8-1A61-499A-80A1-D45FEDE360D8}" destId="{83AD06F5-2658-4389-8BA0-534613D26E23}" srcOrd="19" destOrd="0" presId="urn:microsoft.com/office/officeart/2008/layout/LinedList"/>
    <dgm:cxn modelId="{C39D0E0C-519D-4046-B883-521BAAD61696}" type="presParOf" srcId="{83AD06F5-2658-4389-8BA0-534613D26E23}" destId="{3307F469-00F8-42A7-B367-E3BDA88FECC9}" srcOrd="0" destOrd="0" presId="urn:microsoft.com/office/officeart/2008/layout/LinedList"/>
    <dgm:cxn modelId="{85D767AA-1A62-4308-B9C9-1977C391743D}" type="presParOf" srcId="{83AD06F5-2658-4389-8BA0-534613D26E23}" destId="{F9FBF9B0-A773-49EE-A5DD-4814E100B44F}" srcOrd="1" destOrd="0" presId="urn:microsoft.com/office/officeart/2008/layout/LinedList"/>
    <dgm:cxn modelId="{0141A55E-E239-41B1-A04B-44BC8FBF571A}" type="presParOf" srcId="{CEB154A8-1A61-499A-80A1-D45FEDE360D8}" destId="{7F597B25-96E5-41E6-9BF1-BA44B970FA89}" srcOrd="20" destOrd="0" presId="urn:microsoft.com/office/officeart/2008/layout/LinedList"/>
    <dgm:cxn modelId="{535B3D53-C09F-473C-B5ED-4849959E5B18}" type="presParOf" srcId="{CEB154A8-1A61-499A-80A1-D45FEDE360D8}" destId="{2894456E-B68F-4C95-A3E8-6512EA973BEF}" srcOrd="21" destOrd="0" presId="urn:microsoft.com/office/officeart/2008/layout/LinedList"/>
    <dgm:cxn modelId="{78C3BC73-7D2C-491D-A84B-DE9E19A4E8D0}" type="presParOf" srcId="{2894456E-B68F-4C95-A3E8-6512EA973BEF}" destId="{91E69194-6696-4F33-AFE5-514ECED95679}" srcOrd="0" destOrd="0" presId="urn:microsoft.com/office/officeart/2008/layout/LinedList"/>
    <dgm:cxn modelId="{3A3E62F7-97ED-4850-B156-CE2B7F3D0FD2}" type="presParOf" srcId="{2894456E-B68F-4C95-A3E8-6512EA973BEF}" destId="{85154735-8942-4943-93F9-850EEBD73E8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6BEA0-D945-458A-9CD7-5F475F524CF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8AF2035-E947-422D-BF46-A5C5EE61F5BF}">
      <dgm:prSet/>
      <dgm:spPr/>
      <dgm:t>
        <a:bodyPr/>
        <a:lstStyle/>
        <a:p>
          <a:pPr>
            <a:lnSpc>
              <a:spcPct val="100000"/>
            </a:lnSpc>
          </a:pPr>
          <a:r>
            <a:rPr lang="en-US" dirty="0">
              <a:solidFill>
                <a:srgbClr val="002060"/>
              </a:solidFill>
            </a:rPr>
            <a:t>After collecting data from the SpaceX API, Wikipedia, and SQL databases, a structured </a:t>
          </a:r>
          <a:r>
            <a:rPr lang="en-US" b="1" dirty="0">
              <a:solidFill>
                <a:srgbClr val="002060"/>
              </a:solidFill>
            </a:rPr>
            <a:t>data wrangling pipeline</a:t>
          </a:r>
          <a:r>
            <a:rPr lang="en-US" dirty="0">
              <a:solidFill>
                <a:srgbClr val="002060"/>
              </a:solidFill>
            </a:rPr>
            <a:t> was implemented to clean, standardize, and prepare the data for analysis and modeling.</a:t>
          </a:r>
        </a:p>
      </dgm:t>
    </dgm:pt>
    <dgm:pt modelId="{1A43125B-074F-4B02-98ED-A50A32763C13}" type="parTrans" cxnId="{FDC0E983-BDA2-49C4-95B5-A351B37A117D}">
      <dgm:prSet/>
      <dgm:spPr/>
      <dgm:t>
        <a:bodyPr/>
        <a:lstStyle/>
        <a:p>
          <a:endParaRPr lang="en-US"/>
        </a:p>
      </dgm:t>
    </dgm:pt>
    <dgm:pt modelId="{485C0E7A-7FF9-49FC-A285-E323A7C9B173}" type="sibTrans" cxnId="{FDC0E983-BDA2-49C4-95B5-A351B37A117D}">
      <dgm:prSet/>
      <dgm:spPr/>
      <dgm:t>
        <a:bodyPr/>
        <a:lstStyle/>
        <a:p>
          <a:endParaRPr lang="en-US"/>
        </a:p>
      </dgm:t>
    </dgm:pt>
    <dgm:pt modelId="{91605C47-7012-44B7-AAB5-418FB1EF023D}">
      <dgm:prSet/>
      <dgm:spPr/>
      <dgm:t>
        <a:bodyPr/>
        <a:lstStyle/>
        <a:p>
          <a:pPr>
            <a:lnSpc>
              <a:spcPct val="100000"/>
            </a:lnSpc>
          </a:pPr>
          <a:endParaRPr lang="en-US" dirty="0"/>
        </a:p>
      </dgm:t>
    </dgm:pt>
    <dgm:pt modelId="{AD842DFA-993E-45DA-87AB-DB0CAC3F06C9}" type="parTrans" cxnId="{C47EBC39-E992-4810-961D-B7BBE55F301C}">
      <dgm:prSet/>
      <dgm:spPr/>
      <dgm:t>
        <a:bodyPr/>
        <a:lstStyle/>
        <a:p>
          <a:endParaRPr lang="en-US"/>
        </a:p>
      </dgm:t>
    </dgm:pt>
    <dgm:pt modelId="{4E4C5CE4-C287-4A3F-8E4D-5ED2E0C791DE}" type="sibTrans" cxnId="{C47EBC39-E992-4810-961D-B7BBE55F301C}">
      <dgm:prSet/>
      <dgm:spPr/>
      <dgm:t>
        <a:bodyPr/>
        <a:lstStyle/>
        <a:p>
          <a:endParaRPr lang="en-US"/>
        </a:p>
      </dgm:t>
    </dgm:pt>
    <dgm:pt modelId="{D8AB0472-E719-40ED-9E06-8B3B6FBD2C24}" type="pres">
      <dgm:prSet presAssocID="{2586BEA0-D945-458A-9CD7-5F475F524CF4}" presName="root" presStyleCnt="0">
        <dgm:presLayoutVars>
          <dgm:dir/>
          <dgm:resizeHandles val="exact"/>
        </dgm:presLayoutVars>
      </dgm:prSet>
      <dgm:spPr/>
    </dgm:pt>
    <dgm:pt modelId="{DAF3C2BE-0B3D-47C7-9754-E65414F760CF}" type="pres">
      <dgm:prSet presAssocID="{28AF2035-E947-422D-BF46-A5C5EE61F5BF}" presName="compNode" presStyleCnt="0"/>
      <dgm:spPr/>
    </dgm:pt>
    <dgm:pt modelId="{B93500B1-E541-4B36-9CA0-810AE92DAB1B}" type="pres">
      <dgm:prSet presAssocID="{28AF2035-E947-422D-BF46-A5C5EE61F5BF}" presName="bgRect" presStyleLbl="bgShp" presStyleIdx="0" presStyleCnt="2"/>
      <dgm:spPr/>
    </dgm:pt>
    <dgm:pt modelId="{48C5E3BA-0299-45F3-95FE-67B07CA100A4}" type="pres">
      <dgm:prSet presAssocID="{28AF2035-E947-422D-BF46-A5C5EE61F5B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11BD95F-4324-42FE-B014-297B63D02928}" type="pres">
      <dgm:prSet presAssocID="{28AF2035-E947-422D-BF46-A5C5EE61F5BF}" presName="spaceRect" presStyleCnt="0"/>
      <dgm:spPr/>
    </dgm:pt>
    <dgm:pt modelId="{19D50332-255E-4BC9-B792-A82719445B24}" type="pres">
      <dgm:prSet presAssocID="{28AF2035-E947-422D-BF46-A5C5EE61F5BF}" presName="parTx" presStyleLbl="revTx" presStyleIdx="0" presStyleCnt="2">
        <dgm:presLayoutVars>
          <dgm:chMax val="0"/>
          <dgm:chPref val="0"/>
        </dgm:presLayoutVars>
      </dgm:prSet>
      <dgm:spPr/>
    </dgm:pt>
    <dgm:pt modelId="{924B4A30-F383-4C01-B5EE-EEE2A327A3F8}" type="pres">
      <dgm:prSet presAssocID="{485C0E7A-7FF9-49FC-A285-E323A7C9B173}" presName="sibTrans" presStyleCnt="0"/>
      <dgm:spPr/>
    </dgm:pt>
    <dgm:pt modelId="{B84F6667-7149-450C-B42C-D4F8CC6ADF1E}" type="pres">
      <dgm:prSet presAssocID="{91605C47-7012-44B7-AAB5-418FB1EF023D}" presName="compNode" presStyleCnt="0"/>
      <dgm:spPr/>
    </dgm:pt>
    <dgm:pt modelId="{958960F1-9DD2-4478-9759-C0D94407181D}" type="pres">
      <dgm:prSet presAssocID="{91605C47-7012-44B7-AAB5-418FB1EF023D}" presName="bgRect" presStyleLbl="bgShp" presStyleIdx="1" presStyleCnt="2"/>
      <dgm:spPr/>
    </dgm:pt>
    <dgm:pt modelId="{0AB4E908-1713-4EBC-B54C-B880072BAA66}" type="pres">
      <dgm:prSet presAssocID="{91605C47-7012-44B7-AAB5-418FB1EF02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901E848B-4381-4E35-9216-CBF225C2086B}" type="pres">
      <dgm:prSet presAssocID="{91605C47-7012-44B7-AAB5-418FB1EF023D}" presName="spaceRect" presStyleCnt="0"/>
      <dgm:spPr/>
    </dgm:pt>
    <dgm:pt modelId="{CCAC8102-5EFF-40FE-B710-DED85EB4326D}" type="pres">
      <dgm:prSet presAssocID="{91605C47-7012-44B7-AAB5-418FB1EF023D}" presName="parTx" presStyleLbl="revTx" presStyleIdx="1" presStyleCnt="2">
        <dgm:presLayoutVars>
          <dgm:chMax val="0"/>
          <dgm:chPref val="0"/>
        </dgm:presLayoutVars>
      </dgm:prSet>
      <dgm:spPr/>
    </dgm:pt>
  </dgm:ptLst>
  <dgm:cxnLst>
    <dgm:cxn modelId="{C47EBC39-E992-4810-961D-B7BBE55F301C}" srcId="{2586BEA0-D945-458A-9CD7-5F475F524CF4}" destId="{91605C47-7012-44B7-AAB5-418FB1EF023D}" srcOrd="1" destOrd="0" parTransId="{AD842DFA-993E-45DA-87AB-DB0CAC3F06C9}" sibTransId="{4E4C5CE4-C287-4A3F-8E4D-5ED2E0C791DE}"/>
    <dgm:cxn modelId="{FDC0E983-BDA2-49C4-95B5-A351B37A117D}" srcId="{2586BEA0-D945-458A-9CD7-5F475F524CF4}" destId="{28AF2035-E947-422D-BF46-A5C5EE61F5BF}" srcOrd="0" destOrd="0" parTransId="{1A43125B-074F-4B02-98ED-A50A32763C13}" sibTransId="{485C0E7A-7FF9-49FC-A285-E323A7C9B173}"/>
    <dgm:cxn modelId="{1A3DA1BC-1E6B-4E2F-8BB7-A3E75158211F}" type="presOf" srcId="{28AF2035-E947-422D-BF46-A5C5EE61F5BF}" destId="{19D50332-255E-4BC9-B792-A82719445B24}" srcOrd="0" destOrd="0" presId="urn:microsoft.com/office/officeart/2018/2/layout/IconVerticalSolidList"/>
    <dgm:cxn modelId="{887A39D4-568E-42AC-A207-1D6DE46C7A85}" type="presOf" srcId="{2586BEA0-D945-458A-9CD7-5F475F524CF4}" destId="{D8AB0472-E719-40ED-9E06-8B3B6FBD2C24}" srcOrd="0" destOrd="0" presId="urn:microsoft.com/office/officeart/2018/2/layout/IconVerticalSolidList"/>
    <dgm:cxn modelId="{E999C6ED-09B4-46B6-8D18-29240D96F651}" type="presOf" srcId="{91605C47-7012-44B7-AAB5-418FB1EF023D}" destId="{CCAC8102-5EFF-40FE-B710-DED85EB4326D}" srcOrd="0" destOrd="0" presId="urn:microsoft.com/office/officeart/2018/2/layout/IconVerticalSolidList"/>
    <dgm:cxn modelId="{7CFA3144-F268-419A-B118-45F4C33A0B96}" type="presParOf" srcId="{D8AB0472-E719-40ED-9E06-8B3B6FBD2C24}" destId="{DAF3C2BE-0B3D-47C7-9754-E65414F760CF}" srcOrd="0" destOrd="0" presId="urn:microsoft.com/office/officeart/2018/2/layout/IconVerticalSolidList"/>
    <dgm:cxn modelId="{1C28495F-B887-4E08-BE05-C43AF9D83D29}" type="presParOf" srcId="{DAF3C2BE-0B3D-47C7-9754-E65414F760CF}" destId="{B93500B1-E541-4B36-9CA0-810AE92DAB1B}" srcOrd="0" destOrd="0" presId="urn:microsoft.com/office/officeart/2018/2/layout/IconVerticalSolidList"/>
    <dgm:cxn modelId="{D11B7896-B027-4D3D-A2D6-A9508AAFE923}" type="presParOf" srcId="{DAF3C2BE-0B3D-47C7-9754-E65414F760CF}" destId="{48C5E3BA-0299-45F3-95FE-67B07CA100A4}" srcOrd="1" destOrd="0" presId="urn:microsoft.com/office/officeart/2018/2/layout/IconVerticalSolidList"/>
    <dgm:cxn modelId="{5F6FD4E0-C1FF-4C8D-8983-F66BC75DE564}" type="presParOf" srcId="{DAF3C2BE-0B3D-47C7-9754-E65414F760CF}" destId="{311BD95F-4324-42FE-B014-297B63D02928}" srcOrd="2" destOrd="0" presId="urn:microsoft.com/office/officeart/2018/2/layout/IconVerticalSolidList"/>
    <dgm:cxn modelId="{00525564-9822-4DD9-9092-372B4B10DB03}" type="presParOf" srcId="{DAF3C2BE-0B3D-47C7-9754-E65414F760CF}" destId="{19D50332-255E-4BC9-B792-A82719445B24}" srcOrd="3" destOrd="0" presId="urn:microsoft.com/office/officeart/2018/2/layout/IconVerticalSolidList"/>
    <dgm:cxn modelId="{D601BCC5-36C3-4313-95C3-812998CF7DB2}" type="presParOf" srcId="{D8AB0472-E719-40ED-9E06-8B3B6FBD2C24}" destId="{924B4A30-F383-4C01-B5EE-EEE2A327A3F8}" srcOrd="1" destOrd="0" presId="urn:microsoft.com/office/officeart/2018/2/layout/IconVerticalSolidList"/>
    <dgm:cxn modelId="{F0E5C901-1F17-47F7-8959-F87125183C53}" type="presParOf" srcId="{D8AB0472-E719-40ED-9E06-8B3B6FBD2C24}" destId="{B84F6667-7149-450C-B42C-D4F8CC6ADF1E}" srcOrd="2" destOrd="0" presId="urn:microsoft.com/office/officeart/2018/2/layout/IconVerticalSolidList"/>
    <dgm:cxn modelId="{9D67BCAA-2D6A-4036-BEEA-2518892E8282}" type="presParOf" srcId="{B84F6667-7149-450C-B42C-D4F8CC6ADF1E}" destId="{958960F1-9DD2-4478-9759-C0D94407181D}" srcOrd="0" destOrd="0" presId="urn:microsoft.com/office/officeart/2018/2/layout/IconVerticalSolidList"/>
    <dgm:cxn modelId="{576DF559-7DD8-4FB5-AF9B-8333435582C9}" type="presParOf" srcId="{B84F6667-7149-450C-B42C-D4F8CC6ADF1E}" destId="{0AB4E908-1713-4EBC-B54C-B880072BAA66}" srcOrd="1" destOrd="0" presId="urn:microsoft.com/office/officeart/2018/2/layout/IconVerticalSolidList"/>
    <dgm:cxn modelId="{E8D0D74C-279D-4249-8AF1-9EDEB0B4DA9A}" type="presParOf" srcId="{B84F6667-7149-450C-B42C-D4F8CC6ADF1E}" destId="{901E848B-4381-4E35-9216-CBF225C2086B}" srcOrd="2" destOrd="0" presId="urn:microsoft.com/office/officeart/2018/2/layout/IconVerticalSolidList"/>
    <dgm:cxn modelId="{A8BE7F9C-2F70-4455-8F53-53606675D846}" type="presParOf" srcId="{B84F6667-7149-450C-B42C-D4F8CC6ADF1E}" destId="{CCAC8102-5EFF-40FE-B710-DED85EB4326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474AF0-153F-4C5D-AC72-21EA3BEB11DD}"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F07EC72-FD71-4FA4-A85A-7D2ED6A6C712}">
      <dgm:prSet/>
      <dgm:spPr/>
      <dgm:t>
        <a:bodyPr/>
        <a:lstStyle/>
        <a:p>
          <a:pPr>
            <a:defRPr cap="all"/>
          </a:pPr>
          <a:r>
            <a:rPr lang="en-US" b="1" i="0" baseline="0">
              <a:solidFill>
                <a:srgbClr val="002060"/>
              </a:solidFill>
            </a:rPr>
            <a:t>Markers</a:t>
          </a:r>
          <a:r>
            <a:rPr lang="en-US" b="0" i="0" baseline="0">
              <a:solidFill>
                <a:srgbClr val="002060"/>
              </a:solidFill>
            </a:rPr>
            <a:t>: To provide quick visual identification of all SpaceX launch locations.</a:t>
          </a:r>
          <a:endParaRPr lang="en-US">
            <a:solidFill>
              <a:srgbClr val="002060"/>
            </a:solidFill>
          </a:endParaRPr>
        </a:p>
      </dgm:t>
    </dgm:pt>
    <dgm:pt modelId="{0D2CB856-834C-42BF-AD66-37355FBA5A59}" type="parTrans" cxnId="{327374CA-7CB4-44C1-9EBB-1839A8B890E8}">
      <dgm:prSet/>
      <dgm:spPr/>
      <dgm:t>
        <a:bodyPr/>
        <a:lstStyle/>
        <a:p>
          <a:endParaRPr lang="en-US">
            <a:solidFill>
              <a:srgbClr val="002060"/>
            </a:solidFill>
          </a:endParaRPr>
        </a:p>
      </dgm:t>
    </dgm:pt>
    <dgm:pt modelId="{354C4A19-63D1-4C49-8F10-A120DAECB31C}" type="sibTrans" cxnId="{327374CA-7CB4-44C1-9EBB-1839A8B890E8}">
      <dgm:prSet/>
      <dgm:spPr/>
      <dgm:t>
        <a:bodyPr/>
        <a:lstStyle/>
        <a:p>
          <a:endParaRPr lang="en-US">
            <a:solidFill>
              <a:srgbClr val="002060"/>
            </a:solidFill>
          </a:endParaRPr>
        </a:p>
      </dgm:t>
    </dgm:pt>
    <dgm:pt modelId="{0AC744C3-54B4-4251-9BE7-6F263B8D75DE}">
      <dgm:prSet/>
      <dgm:spPr/>
      <dgm:t>
        <a:bodyPr/>
        <a:lstStyle/>
        <a:p>
          <a:pPr>
            <a:defRPr cap="all"/>
          </a:pPr>
          <a:r>
            <a:rPr lang="en-US" b="1" i="0" baseline="0">
              <a:solidFill>
                <a:srgbClr val="002060"/>
              </a:solidFill>
            </a:rPr>
            <a:t>Circle markers</a:t>
          </a:r>
          <a:r>
            <a:rPr lang="en-US" b="0" i="0" baseline="0">
              <a:solidFill>
                <a:srgbClr val="002060"/>
              </a:solidFill>
            </a:rPr>
            <a:t>: To compare success vs. failure rates spatially and highlight heavier missions visually.</a:t>
          </a:r>
          <a:endParaRPr lang="en-US">
            <a:solidFill>
              <a:srgbClr val="002060"/>
            </a:solidFill>
          </a:endParaRPr>
        </a:p>
      </dgm:t>
    </dgm:pt>
    <dgm:pt modelId="{9733ACB4-06E6-4437-8480-1A28D009F063}" type="parTrans" cxnId="{7301DADC-30B1-4565-9D93-675D3D71F3F1}">
      <dgm:prSet/>
      <dgm:spPr/>
      <dgm:t>
        <a:bodyPr/>
        <a:lstStyle/>
        <a:p>
          <a:endParaRPr lang="en-US">
            <a:solidFill>
              <a:srgbClr val="002060"/>
            </a:solidFill>
          </a:endParaRPr>
        </a:p>
      </dgm:t>
    </dgm:pt>
    <dgm:pt modelId="{A6095B84-5105-4A59-A942-D14F1C6D16BA}" type="sibTrans" cxnId="{7301DADC-30B1-4565-9D93-675D3D71F3F1}">
      <dgm:prSet/>
      <dgm:spPr/>
      <dgm:t>
        <a:bodyPr/>
        <a:lstStyle/>
        <a:p>
          <a:endParaRPr lang="en-US">
            <a:solidFill>
              <a:srgbClr val="002060"/>
            </a:solidFill>
          </a:endParaRPr>
        </a:p>
      </dgm:t>
    </dgm:pt>
    <dgm:pt modelId="{B0391273-0483-40DD-9355-6234F3336220}">
      <dgm:prSet/>
      <dgm:spPr/>
      <dgm:t>
        <a:bodyPr/>
        <a:lstStyle/>
        <a:p>
          <a:pPr>
            <a:defRPr cap="all"/>
          </a:pPr>
          <a:r>
            <a:rPr lang="en-US" b="1" i="0" baseline="0">
              <a:solidFill>
                <a:srgbClr val="002060"/>
              </a:solidFill>
            </a:rPr>
            <a:t>Marker clusters</a:t>
          </a:r>
          <a:r>
            <a:rPr lang="en-US" b="0" i="0" baseline="0">
              <a:solidFill>
                <a:srgbClr val="002060"/>
              </a:solidFill>
            </a:rPr>
            <a:t>: To reduce clutter and improve interactivity in areas with multiple launches (e.g., Cape Canaveral).</a:t>
          </a:r>
          <a:endParaRPr lang="en-US">
            <a:solidFill>
              <a:srgbClr val="002060"/>
            </a:solidFill>
          </a:endParaRPr>
        </a:p>
      </dgm:t>
    </dgm:pt>
    <dgm:pt modelId="{D7203186-7C1C-49F1-9DFA-274950FA0E61}" type="parTrans" cxnId="{6BF8E124-06BA-4E6A-A31E-1DB47B9E8610}">
      <dgm:prSet/>
      <dgm:spPr/>
      <dgm:t>
        <a:bodyPr/>
        <a:lstStyle/>
        <a:p>
          <a:endParaRPr lang="en-US">
            <a:solidFill>
              <a:srgbClr val="002060"/>
            </a:solidFill>
          </a:endParaRPr>
        </a:p>
      </dgm:t>
    </dgm:pt>
    <dgm:pt modelId="{95CBD388-9E72-44B8-A00F-C1B4EF354B05}" type="sibTrans" cxnId="{6BF8E124-06BA-4E6A-A31E-1DB47B9E8610}">
      <dgm:prSet/>
      <dgm:spPr/>
      <dgm:t>
        <a:bodyPr/>
        <a:lstStyle/>
        <a:p>
          <a:endParaRPr lang="en-US">
            <a:solidFill>
              <a:srgbClr val="002060"/>
            </a:solidFill>
          </a:endParaRPr>
        </a:p>
      </dgm:t>
    </dgm:pt>
    <dgm:pt modelId="{B16CB61F-7FD6-409E-96B0-B56DBC9BB417}">
      <dgm:prSet/>
      <dgm:spPr/>
      <dgm:t>
        <a:bodyPr/>
        <a:lstStyle/>
        <a:p>
          <a:pPr>
            <a:defRPr cap="all"/>
          </a:pPr>
          <a:r>
            <a:rPr lang="en-US" b="1" i="0" baseline="0">
              <a:solidFill>
                <a:srgbClr val="002060"/>
              </a:solidFill>
            </a:rPr>
            <a:t>Polylines</a:t>
          </a:r>
          <a:r>
            <a:rPr lang="en-US" b="0" i="0" baseline="0">
              <a:solidFill>
                <a:srgbClr val="002060"/>
              </a:solidFill>
            </a:rPr>
            <a:t>: To conceptually link launches to their orbital destinations—enhancing storytelling and educational use.</a:t>
          </a:r>
          <a:endParaRPr lang="en-US">
            <a:solidFill>
              <a:srgbClr val="002060"/>
            </a:solidFill>
          </a:endParaRPr>
        </a:p>
      </dgm:t>
    </dgm:pt>
    <dgm:pt modelId="{7C92117D-2410-43CA-8918-8B9752A1690C}" type="parTrans" cxnId="{B2AB3508-764D-4C25-B154-AA4BCB632BAB}">
      <dgm:prSet/>
      <dgm:spPr/>
      <dgm:t>
        <a:bodyPr/>
        <a:lstStyle/>
        <a:p>
          <a:endParaRPr lang="en-US">
            <a:solidFill>
              <a:srgbClr val="002060"/>
            </a:solidFill>
          </a:endParaRPr>
        </a:p>
      </dgm:t>
    </dgm:pt>
    <dgm:pt modelId="{13D82254-EB25-4AC5-8955-93033EEDE52F}" type="sibTrans" cxnId="{B2AB3508-764D-4C25-B154-AA4BCB632BAB}">
      <dgm:prSet/>
      <dgm:spPr/>
      <dgm:t>
        <a:bodyPr/>
        <a:lstStyle/>
        <a:p>
          <a:endParaRPr lang="en-US">
            <a:solidFill>
              <a:srgbClr val="002060"/>
            </a:solidFill>
          </a:endParaRPr>
        </a:p>
      </dgm:t>
    </dgm:pt>
    <dgm:pt modelId="{1A77D24F-F8E7-4177-99F4-D21ABBF9FE9A}" type="pres">
      <dgm:prSet presAssocID="{E0474AF0-153F-4C5D-AC72-21EA3BEB11DD}" presName="root" presStyleCnt="0">
        <dgm:presLayoutVars>
          <dgm:dir/>
          <dgm:resizeHandles val="exact"/>
        </dgm:presLayoutVars>
      </dgm:prSet>
      <dgm:spPr/>
    </dgm:pt>
    <dgm:pt modelId="{0A7324AD-92A0-4B46-A008-923771FB0567}" type="pres">
      <dgm:prSet presAssocID="{9F07EC72-FD71-4FA4-A85A-7D2ED6A6C712}" presName="compNode" presStyleCnt="0"/>
      <dgm:spPr/>
    </dgm:pt>
    <dgm:pt modelId="{188B16C7-0F47-4E6E-AB2B-06F18A1793EB}" type="pres">
      <dgm:prSet presAssocID="{9F07EC72-FD71-4FA4-A85A-7D2ED6A6C712}" presName="iconBgRect" presStyleLbl="bgShp" presStyleIdx="0" presStyleCnt="4"/>
      <dgm:spPr/>
    </dgm:pt>
    <dgm:pt modelId="{A79F09D9-5661-47CE-98B9-D6C614F965E2}" type="pres">
      <dgm:prSet presAssocID="{9F07EC72-FD71-4FA4-A85A-7D2ED6A6C71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F2395F57-619C-4F42-B2EB-7D62D78157BB}" type="pres">
      <dgm:prSet presAssocID="{9F07EC72-FD71-4FA4-A85A-7D2ED6A6C712}" presName="spaceRect" presStyleCnt="0"/>
      <dgm:spPr/>
    </dgm:pt>
    <dgm:pt modelId="{2500EAF1-3F3A-4530-AB86-34E218E342C2}" type="pres">
      <dgm:prSet presAssocID="{9F07EC72-FD71-4FA4-A85A-7D2ED6A6C712}" presName="textRect" presStyleLbl="revTx" presStyleIdx="0" presStyleCnt="4">
        <dgm:presLayoutVars>
          <dgm:chMax val="1"/>
          <dgm:chPref val="1"/>
        </dgm:presLayoutVars>
      </dgm:prSet>
      <dgm:spPr/>
    </dgm:pt>
    <dgm:pt modelId="{995BC08D-273F-4F9C-9617-711AE07959D2}" type="pres">
      <dgm:prSet presAssocID="{354C4A19-63D1-4C49-8F10-A120DAECB31C}" presName="sibTrans" presStyleCnt="0"/>
      <dgm:spPr/>
    </dgm:pt>
    <dgm:pt modelId="{EEBC2BE0-C4B4-4261-9E96-448D1CF95829}" type="pres">
      <dgm:prSet presAssocID="{0AC744C3-54B4-4251-9BE7-6F263B8D75DE}" presName="compNode" presStyleCnt="0"/>
      <dgm:spPr/>
    </dgm:pt>
    <dgm:pt modelId="{B1981455-1A9C-46CF-9D4A-7DEDC638BAC9}" type="pres">
      <dgm:prSet presAssocID="{0AC744C3-54B4-4251-9BE7-6F263B8D75DE}" presName="iconBgRect" presStyleLbl="bgShp" presStyleIdx="1" presStyleCnt="4"/>
      <dgm:spPr/>
    </dgm:pt>
    <dgm:pt modelId="{0D571E58-6599-488C-85E3-A4F2EFC39A35}" type="pres">
      <dgm:prSet presAssocID="{0AC744C3-54B4-4251-9BE7-6F263B8D75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ass"/>
        </a:ext>
      </dgm:extLst>
    </dgm:pt>
    <dgm:pt modelId="{018BEF7F-30BD-4D11-9717-82738889A440}" type="pres">
      <dgm:prSet presAssocID="{0AC744C3-54B4-4251-9BE7-6F263B8D75DE}" presName="spaceRect" presStyleCnt="0"/>
      <dgm:spPr/>
    </dgm:pt>
    <dgm:pt modelId="{53CA07D6-3563-4BA3-851A-F4BB020D38BF}" type="pres">
      <dgm:prSet presAssocID="{0AC744C3-54B4-4251-9BE7-6F263B8D75DE}" presName="textRect" presStyleLbl="revTx" presStyleIdx="1" presStyleCnt="4">
        <dgm:presLayoutVars>
          <dgm:chMax val="1"/>
          <dgm:chPref val="1"/>
        </dgm:presLayoutVars>
      </dgm:prSet>
      <dgm:spPr/>
    </dgm:pt>
    <dgm:pt modelId="{BA7D2B2A-1644-492F-B2AC-F2FD7027EA52}" type="pres">
      <dgm:prSet presAssocID="{A6095B84-5105-4A59-A942-D14F1C6D16BA}" presName="sibTrans" presStyleCnt="0"/>
      <dgm:spPr/>
    </dgm:pt>
    <dgm:pt modelId="{E8D28964-14ED-4AFA-882D-378AD012B114}" type="pres">
      <dgm:prSet presAssocID="{B0391273-0483-40DD-9355-6234F3336220}" presName="compNode" presStyleCnt="0"/>
      <dgm:spPr/>
    </dgm:pt>
    <dgm:pt modelId="{99BA1F5D-FABE-4E28-81EF-4DD9AE62DD41}" type="pres">
      <dgm:prSet presAssocID="{B0391273-0483-40DD-9355-6234F3336220}" presName="iconBgRect" presStyleLbl="bgShp" presStyleIdx="2" presStyleCnt="4"/>
      <dgm:spPr/>
    </dgm:pt>
    <dgm:pt modelId="{8635AF66-91F9-4A37-849E-F9C4851F0BBC}" type="pres">
      <dgm:prSet presAssocID="{B0391273-0483-40DD-9355-6234F333622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lash"/>
        </a:ext>
      </dgm:extLst>
    </dgm:pt>
    <dgm:pt modelId="{6FA58073-FB5C-41B3-BE8A-460BA8589144}" type="pres">
      <dgm:prSet presAssocID="{B0391273-0483-40DD-9355-6234F3336220}" presName="spaceRect" presStyleCnt="0"/>
      <dgm:spPr/>
    </dgm:pt>
    <dgm:pt modelId="{48A8B46F-1730-4B32-A515-4EF58CC39919}" type="pres">
      <dgm:prSet presAssocID="{B0391273-0483-40DD-9355-6234F3336220}" presName="textRect" presStyleLbl="revTx" presStyleIdx="2" presStyleCnt="4">
        <dgm:presLayoutVars>
          <dgm:chMax val="1"/>
          <dgm:chPref val="1"/>
        </dgm:presLayoutVars>
      </dgm:prSet>
      <dgm:spPr/>
    </dgm:pt>
    <dgm:pt modelId="{92D37D53-9450-46EB-852D-94CF85DDA196}" type="pres">
      <dgm:prSet presAssocID="{95CBD388-9E72-44B8-A00F-C1B4EF354B05}" presName="sibTrans" presStyleCnt="0"/>
      <dgm:spPr/>
    </dgm:pt>
    <dgm:pt modelId="{E2FEC977-08DB-4059-8FC2-CBA58E0F9557}" type="pres">
      <dgm:prSet presAssocID="{B16CB61F-7FD6-409E-96B0-B56DBC9BB417}" presName="compNode" presStyleCnt="0"/>
      <dgm:spPr/>
    </dgm:pt>
    <dgm:pt modelId="{9BF18FC7-36A0-40A9-85A9-4FB406DABB36}" type="pres">
      <dgm:prSet presAssocID="{B16CB61F-7FD6-409E-96B0-B56DBC9BB417}" presName="iconBgRect" presStyleLbl="bgShp" presStyleIdx="3" presStyleCnt="4"/>
      <dgm:spPr/>
    </dgm:pt>
    <dgm:pt modelId="{69C7DD35-5FBA-4E8A-AFF3-93BF19773725}" type="pres">
      <dgm:prSet presAssocID="{B16CB61F-7FD6-409E-96B0-B56DBC9BB4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lescope"/>
        </a:ext>
      </dgm:extLst>
    </dgm:pt>
    <dgm:pt modelId="{A43B6445-754D-4694-A38D-7363310D29AC}" type="pres">
      <dgm:prSet presAssocID="{B16CB61F-7FD6-409E-96B0-B56DBC9BB417}" presName="spaceRect" presStyleCnt="0"/>
      <dgm:spPr/>
    </dgm:pt>
    <dgm:pt modelId="{D3DD718D-842B-40DB-A84C-D7C002D1F186}" type="pres">
      <dgm:prSet presAssocID="{B16CB61F-7FD6-409E-96B0-B56DBC9BB417}" presName="textRect" presStyleLbl="revTx" presStyleIdx="3" presStyleCnt="4">
        <dgm:presLayoutVars>
          <dgm:chMax val="1"/>
          <dgm:chPref val="1"/>
        </dgm:presLayoutVars>
      </dgm:prSet>
      <dgm:spPr/>
    </dgm:pt>
  </dgm:ptLst>
  <dgm:cxnLst>
    <dgm:cxn modelId="{B2AB3508-764D-4C25-B154-AA4BCB632BAB}" srcId="{E0474AF0-153F-4C5D-AC72-21EA3BEB11DD}" destId="{B16CB61F-7FD6-409E-96B0-B56DBC9BB417}" srcOrd="3" destOrd="0" parTransId="{7C92117D-2410-43CA-8918-8B9752A1690C}" sibTransId="{13D82254-EB25-4AC5-8955-93033EEDE52F}"/>
    <dgm:cxn modelId="{EE25920C-7EE1-4944-AEB3-FF3B95B53ABA}" type="presOf" srcId="{0AC744C3-54B4-4251-9BE7-6F263B8D75DE}" destId="{53CA07D6-3563-4BA3-851A-F4BB020D38BF}" srcOrd="0" destOrd="0" presId="urn:microsoft.com/office/officeart/2018/5/layout/IconCircleLabelList"/>
    <dgm:cxn modelId="{6BF8E124-06BA-4E6A-A31E-1DB47B9E8610}" srcId="{E0474AF0-153F-4C5D-AC72-21EA3BEB11DD}" destId="{B0391273-0483-40DD-9355-6234F3336220}" srcOrd="2" destOrd="0" parTransId="{D7203186-7C1C-49F1-9DFA-274950FA0E61}" sibTransId="{95CBD388-9E72-44B8-A00F-C1B4EF354B05}"/>
    <dgm:cxn modelId="{C809CD31-D2FA-4995-B908-DCB49E74B5AF}" type="presOf" srcId="{B0391273-0483-40DD-9355-6234F3336220}" destId="{48A8B46F-1730-4B32-A515-4EF58CC39919}" srcOrd="0" destOrd="0" presId="urn:microsoft.com/office/officeart/2018/5/layout/IconCircleLabelList"/>
    <dgm:cxn modelId="{CA1EDD6F-1A79-4450-A778-39FBA0043233}" type="presOf" srcId="{9F07EC72-FD71-4FA4-A85A-7D2ED6A6C712}" destId="{2500EAF1-3F3A-4530-AB86-34E218E342C2}" srcOrd="0" destOrd="0" presId="urn:microsoft.com/office/officeart/2018/5/layout/IconCircleLabelList"/>
    <dgm:cxn modelId="{D7BA3BCA-A7A2-4668-8A8F-ACFAF423FC67}" type="presOf" srcId="{E0474AF0-153F-4C5D-AC72-21EA3BEB11DD}" destId="{1A77D24F-F8E7-4177-99F4-D21ABBF9FE9A}" srcOrd="0" destOrd="0" presId="urn:microsoft.com/office/officeart/2018/5/layout/IconCircleLabelList"/>
    <dgm:cxn modelId="{327374CA-7CB4-44C1-9EBB-1839A8B890E8}" srcId="{E0474AF0-153F-4C5D-AC72-21EA3BEB11DD}" destId="{9F07EC72-FD71-4FA4-A85A-7D2ED6A6C712}" srcOrd="0" destOrd="0" parTransId="{0D2CB856-834C-42BF-AD66-37355FBA5A59}" sibTransId="{354C4A19-63D1-4C49-8F10-A120DAECB31C}"/>
    <dgm:cxn modelId="{7301DADC-30B1-4565-9D93-675D3D71F3F1}" srcId="{E0474AF0-153F-4C5D-AC72-21EA3BEB11DD}" destId="{0AC744C3-54B4-4251-9BE7-6F263B8D75DE}" srcOrd="1" destOrd="0" parTransId="{9733ACB4-06E6-4437-8480-1A28D009F063}" sibTransId="{A6095B84-5105-4A59-A942-D14F1C6D16BA}"/>
    <dgm:cxn modelId="{3C5CD0E0-9BA5-4550-997E-92CE03572053}" type="presOf" srcId="{B16CB61F-7FD6-409E-96B0-B56DBC9BB417}" destId="{D3DD718D-842B-40DB-A84C-D7C002D1F186}" srcOrd="0" destOrd="0" presId="urn:microsoft.com/office/officeart/2018/5/layout/IconCircleLabelList"/>
    <dgm:cxn modelId="{1C1644B8-3EDF-42D8-9940-72B429D26797}" type="presParOf" srcId="{1A77D24F-F8E7-4177-99F4-D21ABBF9FE9A}" destId="{0A7324AD-92A0-4B46-A008-923771FB0567}" srcOrd="0" destOrd="0" presId="urn:microsoft.com/office/officeart/2018/5/layout/IconCircleLabelList"/>
    <dgm:cxn modelId="{5B1C2E50-D0CD-4F95-B625-9BA142B44E05}" type="presParOf" srcId="{0A7324AD-92A0-4B46-A008-923771FB0567}" destId="{188B16C7-0F47-4E6E-AB2B-06F18A1793EB}" srcOrd="0" destOrd="0" presId="urn:microsoft.com/office/officeart/2018/5/layout/IconCircleLabelList"/>
    <dgm:cxn modelId="{3F77867C-9953-4498-9DB8-DF91BA037094}" type="presParOf" srcId="{0A7324AD-92A0-4B46-A008-923771FB0567}" destId="{A79F09D9-5661-47CE-98B9-D6C614F965E2}" srcOrd="1" destOrd="0" presId="urn:microsoft.com/office/officeart/2018/5/layout/IconCircleLabelList"/>
    <dgm:cxn modelId="{12D32973-D9AF-4F4E-810D-59A977343413}" type="presParOf" srcId="{0A7324AD-92A0-4B46-A008-923771FB0567}" destId="{F2395F57-619C-4F42-B2EB-7D62D78157BB}" srcOrd="2" destOrd="0" presId="urn:microsoft.com/office/officeart/2018/5/layout/IconCircleLabelList"/>
    <dgm:cxn modelId="{0E3D2602-4C71-4C5D-B0A0-6586ADC98493}" type="presParOf" srcId="{0A7324AD-92A0-4B46-A008-923771FB0567}" destId="{2500EAF1-3F3A-4530-AB86-34E218E342C2}" srcOrd="3" destOrd="0" presId="urn:microsoft.com/office/officeart/2018/5/layout/IconCircleLabelList"/>
    <dgm:cxn modelId="{AEE3A736-1E29-4D47-94B0-81D385F27B69}" type="presParOf" srcId="{1A77D24F-F8E7-4177-99F4-D21ABBF9FE9A}" destId="{995BC08D-273F-4F9C-9617-711AE07959D2}" srcOrd="1" destOrd="0" presId="urn:microsoft.com/office/officeart/2018/5/layout/IconCircleLabelList"/>
    <dgm:cxn modelId="{ACF8C524-6CE1-4A43-975F-9C3E695FBC3E}" type="presParOf" srcId="{1A77D24F-F8E7-4177-99F4-D21ABBF9FE9A}" destId="{EEBC2BE0-C4B4-4261-9E96-448D1CF95829}" srcOrd="2" destOrd="0" presId="urn:microsoft.com/office/officeart/2018/5/layout/IconCircleLabelList"/>
    <dgm:cxn modelId="{24B4DD4A-411C-4C0C-9756-5AD63D4B064B}" type="presParOf" srcId="{EEBC2BE0-C4B4-4261-9E96-448D1CF95829}" destId="{B1981455-1A9C-46CF-9D4A-7DEDC638BAC9}" srcOrd="0" destOrd="0" presId="urn:microsoft.com/office/officeart/2018/5/layout/IconCircleLabelList"/>
    <dgm:cxn modelId="{AF525A5E-366D-4005-B9F8-35FB41F8F8E9}" type="presParOf" srcId="{EEBC2BE0-C4B4-4261-9E96-448D1CF95829}" destId="{0D571E58-6599-488C-85E3-A4F2EFC39A35}" srcOrd="1" destOrd="0" presId="urn:microsoft.com/office/officeart/2018/5/layout/IconCircleLabelList"/>
    <dgm:cxn modelId="{6E2668A5-0534-4407-817D-65C8FAF66B63}" type="presParOf" srcId="{EEBC2BE0-C4B4-4261-9E96-448D1CF95829}" destId="{018BEF7F-30BD-4D11-9717-82738889A440}" srcOrd="2" destOrd="0" presId="urn:microsoft.com/office/officeart/2018/5/layout/IconCircleLabelList"/>
    <dgm:cxn modelId="{3075FCD5-B6F5-41B3-839C-7F4BF8A75726}" type="presParOf" srcId="{EEBC2BE0-C4B4-4261-9E96-448D1CF95829}" destId="{53CA07D6-3563-4BA3-851A-F4BB020D38BF}" srcOrd="3" destOrd="0" presId="urn:microsoft.com/office/officeart/2018/5/layout/IconCircleLabelList"/>
    <dgm:cxn modelId="{5E6EE85A-B6BC-4B27-BBD5-B82041AF9228}" type="presParOf" srcId="{1A77D24F-F8E7-4177-99F4-D21ABBF9FE9A}" destId="{BA7D2B2A-1644-492F-B2AC-F2FD7027EA52}" srcOrd="3" destOrd="0" presId="urn:microsoft.com/office/officeart/2018/5/layout/IconCircleLabelList"/>
    <dgm:cxn modelId="{AF501074-8B4B-4814-AF58-15849DCB209B}" type="presParOf" srcId="{1A77D24F-F8E7-4177-99F4-D21ABBF9FE9A}" destId="{E8D28964-14ED-4AFA-882D-378AD012B114}" srcOrd="4" destOrd="0" presId="urn:microsoft.com/office/officeart/2018/5/layout/IconCircleLabelList"/>
    <dgm:cxn modelId="{1288B34E-4871-40D9-A8E0-F90CBF823D9B}" type="presParOf" srcId="{E8D28964-14ED-4AFA-882D-378AD012B114}" destId="{99BA1F5D-FABE-4E28-81EF-4DD9AE62DD41}" srcOrd="0" destOrd="0" presId="urn:microsoft.com/office/officeart/2018/5/layout/IconCircleLabelList"/>
    <dgm:cxn modelId="{C764568C-128B-44E7-8281-217BDB709927}" type="presParOf" srcId="{E8D28964-14ED-4AFA-882D-378AD012B114}" destId="{8635AF66-91F9-4A37-849E-F9C4851F0BBC}" srcOrd="1" destOrd="0" presId="urn:microsoft.com/office/officeart/2018/5/layout/IconCircleLabelList"/>
    <dgm:cxn modelId="{8187874D-E9AA-47F9-8687-936DB5CD29E7}" type="presParOf" srcId="{E8D28964-14ED-4AFA-882D-378AD012B114}" destId="{6FA58073-FB5C-41B3-BE8A-460BA8589144}" srcOrd="2" destOrd="0" presId="urn:microsoft.com/office/officeart/2018/5/layout/IconCircleLabelList"/>
    <dgm:cxn modelId="{AC0A1705-A5B7-4C3C-8B8A-5DF10D437E8A}" type="presParOf" srcId="{E8D28964-14ED-4AFA-882D-378AD012B114}" destId="{48A8B46F-1730-4B32-A515-4EF58CC39919}" srcOrd="3" destOrd="0" presId="urn:microsoft.com/office/officeart/2018/5/layout/IconCircleLabelList"/>
    <dgm:cxn modelId="{A65F3FDD-458D-4BC1-BBE9-B24F6ECAEF6D}" type="presParOf" srcId="{1A77D24F-F8E7-4177-99F4-D21ABBF9FE9A}" destId="{92D37D53-9450-46EB-852D-94CF85DDA196}" srcOrd="5" destOrd="0" presId="urn:microsoft.com/office/officeart/2018/5/layout/IconCircleLabelList"/>
    <dgm:cxn modelId="{24244E5D-E0DA-4662-91FA-201EF15C3416}" type="presParOf" srcId="{1A77D24F-F8E7-4177-99F4-D21ABBF9FE9A}" destId="{E2FEC977-08DB-4059-8FC2-CBA58E0F9557}" srcOrd="6" destOrd="0" presId="urn:microsoft.com/office/officeart/2018/5/layout/IconCircleLabelList"/>
    <dgm:cxn modelId="{F8422FF6-BA0D-4788-ABD1-A4BE248CE8E9}" type="presParOf" srcId="{E2FEC977-08DB-4059-8FC2-CBA58E0F9557}" destId="{9BF18FC7-36A0-40A9-85A9-4FB406DABB36}" srcOrd="0" destOrd="0" presId="urn:microsoft.com/office/officeart/2018/5/layout/IconCircleLabelList"/>
    <dgm:cxn modelId="{EBC6FAFB-527E-46E5-A68E-BF89DAC71414}" type="presParOf" srcId="{E2FEC977-08DB-4059-8FC2-CBA58E0F9557}" destId="{69C7DD35-5FBA-4E8A-AFF3-93BF19773725}" srcOrd="1" destOrd="0" presId="urn:microsoft.com/office/officeart/2018/5/layout/IconCircleLabelList"/>
    <dgm:cxn modelId="{5A22984E-C5D0-4F47-A5A8-62939A9960E2}" type="presParOf" srcId="{E2FEC977-08DB-4059-8FC2-CBA58E0F9557}" destId="{A43B6445-754D-4694-A38D-7363310D29AC}" srcOrd="2" destOrd="0" presId="urn:microsoft.com/office/officeart/2018/5/layout/IconCircleLabelList"/>
    <dgm:cxn modelId="{AEF6DFE8-A312-43B3-A1C5-E76FE8ABE6CE}" type="presParOf" srcId="{E2FEC977-08DB-4059-8FC2-CBA58E0F9557}" destId="{D3DD718D-842B-40DB-A84C-D7C002D1F18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A86835-ED87-4CD8-91DD-C0665A24DB3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A66351D-701F-4157-A753-1B2332B898FD}">
      <dgm:prSet/>
      <dgm:spPr/>
      <dgm:t>
        <a:bodyPr/>
        <a:lstStyle/>
        <a:p>
          <a:pPr>
            <a:lnSpc>
              <a:spcPct val="100000"/>
            </a:lnSpc>
          </a:pPr>
          <a:r>
            <a:rPr lang="en-US" b="0" i="0" baseline="0"/>
            <a:t>The map shows a </a:t>
          </a:r>
          <a:r>
            <a:rPr lang="en-US" b="1" i="0" baseline="0"/>
            <a:t>higher concentration of green (successful) markers</a:t>
          </a:r>
          <a:r>
            <a:rPr lang="en-US" b="0" i="0" baseline="0"/>
            <a:t> than red, reflecting SpaceX’s increasing launch reliability.</a:t>
          </a:r>
          <a:endParaRPr lang="en-US"/>
        </a:p>
      </dgm:t>
    </dgm:pt>
    <dgm:pt modelId="{A0A06F36-4A19-4278-B591-291A420AEDA2}" type="parTrans" cxnId="{37B239E1-CA0B-46A6-8D5E-040929F97241}">
      <dgm:prSet/>
      <dgm:spPr/>
      <dgm:t>
        <a:bodyPr/>
        <a:lstStyle/>
        <a:p>
          <a:endParaRPr lang="en-US"/>
        </a:p>
      </dgm:t>
    </dgm:pt>
    <dgm:pt modelId="{9F90D01F-9022-4000-A8E9-267FC7F47647}" type="sibTrans" cxnId="{37B239E1-CA0B-46A6-8D5E-040929F97241}">
      <dgm:prSet/>
      <dgm:spPr/>
      <dgm:t>
        <a:bodyPr/>
        <a:lstStyle/>
        <a:p>
          <a:endParaRPr lang="en-US"/>
        </a:p>
      </dgm:t>
    </dgm:pt>
    <dgm:pt modelId="{ED2C73FF-B5B3-4AD2-8941-F64F28DE5693}">
      <dgm:prSet/>
      <dgm:spPr/>
      <dgm:t>
        <a:bodyPr/>
        <a:lstStyle/>
        <a:p>
          <a:pPr>
            <a:lnSpc>
              <a:spcPct val="100000"/>
            </a:lnSpc>
          </a:pPr>
          <a:r>
            <a:rPr lang="en-US" b="0" i="0" baseline="0"/>
            <a:t>The </a:t>
          </a:r>
          <a:r>
            <a:rPr lang="en-US" b="1" i="0" baseline="0"/>
            <a:t>marker density within a small area</a:t>
          </a:r>
          <a:r>
            <a:rPr lang="en-US" b="0" i="0" baseline="0"/>
            <a:t> underscores how </a:t>
          </a:r>
          <a:r>
            <a:rPr lang="en-US" b="1" i="0" baseline="0"/>
            <a:t>multiple launches occur from the same pad</a:t>
          </a:r>
          <a:r>
            <a:rPr lang="en-US" b="0" i="0" baseline="0"/>
            <a:t>, reinforcing the need for map clustering tools.</a:t>
          </a:r>
          <a:endParaRPr lang="en-US"/>
        </a:p>
      </dgm:t>
    </dgm:pt>
    <dgm:pt modelId="{F8D52FCC-68EC-49C0-ABB8-369AF6335893}" type="parTrans" cxnId="{DE205D77-7DC0-4B89-9885-E20FCEBC760A}">
      <dgm:prSet/>
      <dgm:spPr/>
      <dgm:t>
        <a:bodyPr/>
        <a:lstStyle/>
        <a:p>
          <a:endParaRPr lang="en-US"/>
        </a:p>
      </dgm:t>
    </dgm:pt>
    <dgm:pt modelId="{C031C790-D12E-4B93-90C9-829E420465CA}" type="sibTrans" cxnId="{DE205D77-7DC0-4B89-9885-E20FCEBC760A}">
      <dgm:prSet/>
      <dgm:spPr/>
      <dgm:t>
        <a:bodyPr/>
        <a:lstStyle/>
        <a:p>
          <a:endParaRPr lang="en-US"/>
        </a:p>
      </dgm:t>
    </dgm:pt>
    <dgm:pt modelId="{15075602-8370-4778-801A-3392866C8A1F}">
      <dgm:prSet/>
      <dgm:spPr/>
      <dgm:t>
        <a:bodyPr/>
        <a:lstStyle/>
        <a:p>
          <a:pPr>
            <a:lnSpc>
              <a:spcPct val="100000"/>
            </a:lnSpc>
          </a:pPr>
          <a:r>
            <a:rPr lang="en-US" b="0" i="0" baseline="0"/>
            <a:t>This fine-grained visualization allows quick inspection of </a:t>
          </a:r>
          <a:r>
            <a:rPr lang="en-US" b="1" i="0" baseline="0"/>
            <a:t>success vs. failure patterns</a:t>
          </a:r>
          <a:r>
            <a:rPr lang="en-US" b="0" i="0" baseline="0"/>
            <a:t> directly on the infrastructure layout</a:t>
          </a:r>
          <a:endParaRPr lang="en-US"/>
        </a:p>
      </dgm:t>
    </dgm:pt>
    <dgm:pt modelId="{DFAF8315-2BF8-4F7F-B254-BCE8A2B12E21}" type="parTrans" cxnId="{26549476-F275-403C-92E4-952783AF5B9F}">
      <dgm:prSet/>
      <dgm:spPr/>
      <dgm:t>
        <a:bodyPr/>
        <a:lstStyle/>
        <a:p>
          <a:endParaRPr lang="en-US"/>
        </a:p>
      </dgm:t>
    </dgm:pt>
    <dgm:pt modelId="{588DC009-ADB4-4D5C-B34B-C8C51D00FB07}" type="sibTrans" cxnId="{26549476-F275-403C-92E4-952783AF5B9F}">
      <dgm:prSet/>
      <dgm:spPr/>
      <dgm:t>
        <a:bodyPr/>
        <a:lstStyle/>
        <a:p>
          <a:endParaRPr lang="en-US"/>
        </a:p>
      </dgm:t>
    </dgm:pt>
    <dgm:pt modelId="{A478BAAE-E2B0-4CAA-9F6C-A2C010D38CD1}" type="pres">
      <dgm:prSet presAssocID="{BAA86835-ED87-4CD8-91DD-C0665A24DB37}" presName="root" presStyleCnt="0">
        <dgm:presLayoutVars>
          <dgm:dir/>
          <dgm:resizeHandles val="exact"/>
        </dgm:presLayoutVars>
      </dgm:prSet>
      <dgm:spPr/>
    </dgm:pt>
    <dgm:pt modelId="{684397F8-CF23-4559-B333-0083618B0990}" type="pres">
      <dgm:prSet presAssocID="{FA66351D-701F-4157-A753-1B2332B898FD}" presName="compNode" presStyleCnt="0"/>
      <dgm:spPr/>
    </dgm:pt>
    <dgm:pt modelId="{470F0C0E-1257-4814-837F-56174729DBA8}" type="pres">
      <dgm:prSet presAssocID="{FA66351D-701F-4157-A753-1B2332B898FD}" presName="bgRect" presStyleLbl="bgShp" presStyleIdx="0" presStyleCnt="3"/>
      <dgm:spPr/>
    </dgm:pt>
    <dgm:pt modelId="{C4743540-57BC-4ED8-818F-748D6AB07DA8}" type="pres">
      <dgm:prSet presAssocID="{FA66351D-701F-4157-A753-1B2332B898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01980636-3553-48CE-8B2A-2AA4E6C244FA}" type="pres">
      <dgm:prSet presAssocID="{FA66351D-701F-4157-A753-1B2332B898FD}" presName="spaceRect" presStyleCnt="0"/>
      <dgm:spPr/>
    </dgm:pt>
    <dgm:pt modelId="{A644BCC7-652B-4A72-B0BA-5A704EB50E96}" type="pres">
      <dgm:prSet presAssocID="{FA66351D-701F-4157-A753-1B2332B898FD}" presName="parTx" presStyleLbl="revTx" presStyleIdx="0" presStyleCnt="3">
        <dgm:presLayoutVars>
          <dgm:chMax val="0"/>
          <dgm:chPref val="0"/>
        </dgm:presLayoutVars>
      </dgm:prSet>
      <dgm:spPr/>
    </dgm:pt>
    <dgm:pt modelId="{892B9A6A-7A45-4C07-9122-3EC70C7B1123}" type="pres">
      <dgm:prSet presAssocID="{9F90D01F-9022-4000-A8E9-267FC7F47647}" presName="sibTrans" presStyleCnt="0"/>
      <dgm:spPr/>
    </dgm:pt>
    <dgm:pt modelId="{6510314B-CAB2-49D1-9867-6A5450FC608D}" type="pres">
      <dgm:prSet presAssocID="{ED2C73FF-B5B3-4AD2-8941-F64F28DE5693}" presName="compNode" presStyleCnt="0"/>
      <dgm:spPr/>
    </dgm:pt>
    <dgm:pt modelId="{C6D163B2-F975-40C5-BA59-9820B9A57316}" type="pres">
      <dgm:prSet presAssocID="{ED2C73FF-B5B3-4AD2-8941-F64F28DE5693}" presName="bgRect" presStyleLbl="bgShp" presStyleIdx="1" presStyleCnt="3"/>
      <dgm:spPr/>
    </dgm:pt>
    <dgm:pt modelId="{318AE6A7-7373-4C53-B31F-6C77D06CEC61}" type="pres">
      <dgm:prSet presAssocID="{ED2C73FF-B5B3-4AD2-8941-F64F28DE569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E96232A2-BC6C-4E04-A6FE-59C2A4069787}" type="pres">
      <dgm:prSet presAssocID="{ED2C73FF-B5B3-4AD2-8941-F64F28DE5693}" presName="spaceRect" presStyleCnt="0"/>
      <dgm:spPr/>
    </dgm:pt>
    <dgm:pt modelId="{8826165B-2553-4DD9-AF94-406AA72E4AEF}" type="pres">
      <dgm:prSet presAssocID="{ED2C73FF-B5B3-4AD2-8941-F64F28DE5693}" presName="parTx" presStyleLbl="revTx" presStyleIdx="1" presStyleCnt="3">
        <dgm:presLayoutVars>
          <dgm:chMax val="0"/>
          <dgm:chPref val="0"/>
        </dgm:presLayoutVars>
      </dgm:prSet>
      <dgm:spPr/>
    </dgm:pt>
    <dgm:pt modelId="{338F3C52-1F1D-40F9-A1BF-E00F3E921D66}" type="pres">
      <dgm:prSet presAssocID="{C031C790-D12E-4B93-90C9-829E420465CA}" presName="sibTrans" presStyleCnt="0"/>
      <dgm:spPr/>
    </dgm:pt>
    <dgm:pt modelId="{D479602E-8BD1-4077-9C89-8E7F3598D82A}" type="pres">
      <dgm:prSet presAssocID="{15075602-8370-4778-801A-3392866C8A1F}" presName="compNode" presStyleCnt="0"/>
      <dgm:spPr/>
    </dgm:pt>
    <dgm:pt modelId="{98E7857C-E220-41A7-AA64-54C69BFE86D8}" type="pres">
      <dgm:prSet presAssocID="{15075602-8370-4778-801A-3392866C8A1F}" presName="bgRect" presStyleLbl="bgShp" presStyleIdx="2" presStyleCnt="3"/>
      <dgm:spPr/>
    </dgm:pt>
    <dgm:pt modelId="{3CD9ABED-E380-4103-85F0-0BCA30D06CC4}" type="pres">
      <dgm:prSet presAssocID="{15075602-8370-4778-801A-3392866C8A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6FD1ABD1-BEB4-4675-B675-1BF1DA7FEFC0}" type="pres">
      <dgm:prSet presAssocID="{15075602-8370-4778-801A-3392866C8A1F}" presName="spaceRect" presStyleCnt="0"/>
      <dgm:spPr/>
    </dgm:pt>
    <dgm:pt modelId="{A169E519-3854-4118-9640-40E81975F129}" type="pres">
      <dgm:prSet presAssocID="{15075602-8370-4778-801A-3392866C8A1F}" presName="parTx" presStyleLbl="revTx" presStyleIdx="2" presStyleCnt="3">
        <dgm:presLayoutVars>
          <dgm:chMax val="0"/>
          <dgm:chPref val="0"/>
        </dgm:presLayoutVars>
      </dgm:prSet>
      <dgm:spPr/>
    </dgm:pt>
  </dgm:ptLst>
  <dgm:cxnLst>
    <dgm:cxn modelId="{5BEA9F26-B584-4306-96B4-8869633BAC75}" type="presOf" srcId="{FA66351D-701F-4157-A753-1B2332B898FD}" destId="{A644BCC7-652B-4A72-B0BA-5A704EB50E96}" srcOrd="0" destOrd="0" presId="urn:microsoft.com/office/officeart/2018/2/layout/IconVerticalSolidList"/>
    <dgm:cxn modelId="{36597043-1499-45EB-902C-CDA3276E429C}" type="presOf" srcId="{ED2C73FF-B5B3-4AD2-8941-F64F28DE5693}" destId="{8826165B-2553-4DD9-AF94-406AA72E4AEF}" srcOrd="0" destOrd="0" presId="urn:microsoft.com/office/officeart/2018/2/layout/IconVerticalSolidList"/>
    <dgm:cxn modelId="{26549476-F275-403C-92E4-952783AF5B9F}" srcId="{BAA86835-ED87-4CD8-91DD-C0665A24DB37}" destId="{15075602-8370-4778-801A-3392866C8A1F}" srcOrd="2" destOrd="0" parTransId="{DFAF8315-2BF8-4F7F-B254-BCE8A2B12E21}" sibTransId="{588DC009-ADB4-4D5C-B34B-C8C51D00FB07}"/>
    <dgm:cxn modelId="{DE205D77-7DC0-4B89-9885-E20FCEBC760A}" srcId="{BAA86835-ED87-4CD8-91DD-C0665A24DB37}" destId="{ED2C73FF-B5B3-4AD2-8941-F64F28DE5693}" srcOrd="1" destOrd="0" parTransId="{F8D52FCC-68EC-49C0-ABB8-369AF6335893}" sibTransId="{C031C790-D12E-4B93-90C9-829E420465CA}"/>
    <dgm:cxn modelId="{F74BA85A-62E0-4346-8DB6-917C71889A0F}" type="presOf" srcId="{BAA86835-ED87-4CD8-91DD-C0665A24DB37}" destId="{A478BAAE-E2B0-4CAA-9F6C-A2C010D38CD1}" srcOrd="0" destOrd="0" presId="urn:microsoft.com/office/officeart/2018/2/layout/IconVerticalSolidList"/>
    <dgm:cxn modelId="{37B239E1-CA0B-46A6-8D5E-040929F97241}" srcId="{BAA86835-ED87-4CD8-91DD-C0665A24DB37}" destId="{FA66351D-701F-4157-A753-1B2332B898FD}" srcOrd="0" destOrd="0" parTransId="{A0A06F36-4A19-4278-B591-291A420AEDA2}" sibTransId="{9F90D01F-9022-4000-A8E9-267FC7F47647}"/>
    <dgm:cxn modelId="{2BEE61E1-ED5C-4C4F-9F0A-1FE00DCE1F76}" type="presOf" srcId="{15075602-8370-4778-801A-3392866C8A1F}" destId="{A169E519-3854-4118-9640-40E81975F129}" srcOrd="0" destOrd="0" presId="urn:microsoft.com/office/officeart/2018/2/layout/IconVerticalSolidList"/>
    <dgm:cxn modelId="{1263C833-F964-445D-8BCF-FC2387A5C56D}" type="presParOf" srcId="{A478BAAE-E2B0-4CAA-9F6C-A2C010D38CD1}" destId="{684397F8-CF23-4559-B333-0083618B0990}" srcOrd="0" destOrd="0" presId="urn:microsoft.com/office/officeart/2018/2/layout/IconVerticalSolidList"/>
    <dgm:cxn modelId="{DCEA1F78-FF3F-420A-BA40-782553452834}" type="presParOf" srcId="{684397F8-CF23-4559-B333-0083618B0990}" destId="{470F0C0E-1257-4814-837F-56174729DBA8}" srcOrd="0" destOrd="0" presId="urn:microsoft.com/office/officeart/2018/2/layout/IconVerticalSolidList"/>
    <dgm:cxn modelId="{79B2BE4E-BC69-4D95-AF05-C8234F74F7FB}" type="presParOf" srcId="{684397F8-CF23-4559-B333-0083618B0990}" destId="{C4743540-57BC-4ED8-818F-748D6AB07DA8}" srcOrd="1" destOrd="0" presId="urn:microsoft.com/office/officeart/2018/2/layout/IconVerticalSolidList"/>
    <dgm:cxn modelId="{175253FD-02F9-4FAB-B9D9-B4ACAE7BCB70}" type="presParOf" srcId="{684397F8-CF23-4559-B333-0083618B0990}" destId="{01980636-3553-48CE-8B2A-2AA4E6C244FA}" srcOrd="2" destOrd="0" presId="urn:microsoft.com/office/officeart/2018/2/layout/IconVerticalSolidList"/>
    <dgm:cxn modelId="{4961E594-BB48-4154-85F3-E3B1A0E0C339}" type="presParOf" srcId="{684397F8-CF23-4559-B333-0083618B0990}" destId="{A644BCC7-652B-4A72-B0BA-5A704EB50E96}" srcOrd="3" destOrd="0" presId="urn:microsoft.com/office/officeart/2018/2/layout/IconVerticalSolidList"/>
    <dgm:cxn modelId="{A892562D-6C66-4572-8686-1B2E33843812}" type="presParOf" srcId="{A478BAAE-E2B0-4CAA-9F6C-A2C010D38CD1}" destId="{892B9A6A-7A45-4C07-9122-3EC70C7B1123}" srcOrd="1" destOrd="0" presId="urn:microsoft.com/office/officeart/2018/2/layout/IconVerticalSolidList"/>
    <dgm:cxn modelId="{8AADADCE-DB49-4EF2-BFAD-2DE7C5839411}" type="presParOf" srcId="{A478BAAE-E2B0-4CAA-9F6C-A2C010D38CD1}" destId="{6510314B-CAB2-49D1-9867-6A5450FC608D}" srcOrd="2" destOrd="0" presId="urn:microsoft.com/office/officeart/2018/2/layout/IconVerticalSolidList"/>
    <dgm:cxn modelId="{8BD215B3-9AAE-49AD-9C82-3F21D160DD74}" type="presParOf" srcId="{6510314B-CAB2-49D1-9867-6A5450FC608D}" destId="{C6D163B2-F975-40C5-BA59-9820B9A57316}" srcOrd="0" destOrd="0" presId="urn:microsoft.com/office/officeart/2018/2/layout/IconVerticalSolidList"/>
    <dgm:cxn modelId="{301C97F3-AA30-4122-B549-0027B1009B29}" type="presParOf" srcId="{6510314B-CAB2-49D1-9867-6A5450FC608D}" destId="{318AE6A7-7373-4C53-B31F-6C77D06CEC61}" srcOrd="1" destOrd="0" presId="urn:microsoft.com/office/officeart/2018/2/layout/IconVerticalSolidList"/>
    <dgm:cxn modelId="{45E1C07B-76ED-4A88-A6A8-9AEB357A615F}" type="presParOf" srcId="{6510314B-CAB2-49D1-9867-6A5450FC608D}" destId="{E96232A2-BC6C-4E04-A6FE-59C2A4069787}" srcOrd="2" destOrd="0" presId="urn:microsoft.com/office/officeart/2018/2/layout/IconVerticalSolidList"/>
    <dgm:cxn modelId="{5F7EAC50-F5C6-4267-9CE4-F739E1099F7D}" type="presParOf" srcId="{6510314B-CAB2-49D1-9867-6A5450FC608D}" destId="{8826165B-2553-4DD9-AF94-406AA72E4AEF}" srcOrd="3" destOrd="0" presId="urn:microsoft.com/office/officeart/2018/2/layout/IconVerticalSolidList"/>
    <dgm:cxn modelId="{36B694F5-DD8C-4C35-948F-95FB984146AA}" type="presParOf" srcId="{A478BAAE-E2B0-4CAA-9F6C-A2C010D38CD1}" destId="{338F3C52-1F1D-40F9-A1BF-E00F3E921D66}" srcOrd="3" destOrd="0" presId="urn:microsoft.com/office/officeart/2018/2/layout/IconVerticalSolidList"/>
    <dgm:cxn modelId="{AC8DC81E-5296-44F9-B18F-19CF4F1C94EA}" type="presParOf" srcId="{A478BAAE-E2B0-4CAA-9F6C-A2C010D38CD1}" destId="{D479602E-8BD1-4077-9C89-8E7F3598D82A}" srcOrd="4" destOrd="0" presId="urn:microsoft.com/office/officeart/2018/2/layout/IconVerticalSolidList"/>
    <dgm:cxn modelId="{354649E7-1FD8-4D89-BB5B-90CE961B3366}" type="presParOf" srcId="{D479602E-8BD1-4077-9C89-8E7F3598D82A}" destId="{98E7857C-E220-41A7-AA64-54C69BFE86D8}" srcOrd="0" destOrd="0" presId="urn:microsoft.com/office/officeart/2018/2/layout/IconVerticalSolidList"/>
    <dgm:cxn modelId="{D9CAE936-9856-42B8-982D-085DCA5CF8C8}" type="presParOf" srcId="{D479602E-8BD1-4077-9C89-8E7F3598D82A}" destId="{3CD9ABED-E380-4103-85F0-0BCA30D06CC4}" srcOrd="1" destOrd="0" presId="urn:microsoft.com/office/officeart/2018/2/layout/IconVerticalSolidList"/>
    <dgm:cxn modelId="{16B1E92F-3A84-40A2-8234-C57BC8923829}" type="presParOf" srcId="{D479602E-8BD1-4077-9C89-8E7F3598D82A}" destId="{6FD1ABD1-BEB4-4675-B675-1BF1DA7FEFC0}" srcOrd="2" destOrd="0" presId="urn:microsoft.com/office/officeart/2018/2/layout/IconVerticalSolidList"/>
    <dgm:cxn modelId="{D5585300-0FB8-445F-8348-F589C5DCE643}" type="presParOf" srcId="{D479602E-8BD1-4077-9C89-8E7F3598D82A}" destId="{A169E519-3854-4118-9640-40E81975F12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4196E-1FCD-4F68-B990-F00F0BF6C1C4}">
      <dsp:nvSpPr>
        <dsp:cNvPr id="0" name=""/>
        <dsp:cNvSpPr/>
      </dsp:nvSpPr>
      <dsp:spPr>
        <a:xfrm>
          <a:off x="311379" y="8912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0E9946-5F4F-4E1C-A6D8-C0D2EC358965}">
      <dsp:nvSpPr>
        <dsp:cNvPr id="0" name=""/>
        <dsp:cNvSpPr/>
      </dsp:nvSpPr>
      <dsp:spPr>
        <a:xfrm>
          <a:off x="517957" y="10978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174821-B62E-4D43-95A6-5596EEF9FF3F}">
      <dsp:nvSpPr>
        <dsp:cNvPr id="0" name=""/>
        <dsp:cNvSpPr/>
      </dsp:nvSpPr>
      <dsp:spPr>
        <a:xfrm>
          <a:off x="1512" y="21625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solidFill>
                <a:srgbClr val="002060"/>
              </a:solidFill>
            </a:rPr>
            <a:t>Executive Summary</a:t>
          </a:r>
        </a:p>
      </dsp:txBody>
      <dsp:txXfrm>
        <a:off x="1512" y="2162515"/>
        <a:ext cx="1589062" cy="635625"/>
      </dsp:txXfrm>
    </dsp:sp>
    <dsp:sp modelId="{ED6ADC22-0967-4EDF-B81D-2855735E437B}">
      <dsp:nvSpPr>
        <dsp:cNvPr id="0" name=""/>
        <dsp:cNvSpPr/>
      </dsp:nvSpPr>
      <dsp:spPr>
        <a:xfrm>
          <a:off x="2178527" y="891264"/>
          <a:ext cx="969328" cy="96932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93EB7B-0BE2-4329-8FBF-93BBB6EE2DA7}">
      <dsp:nvSpPr>
        <dsp:cNvPr id="0" name=""/>
        <dsp:cNvSpPr/>
      </dsp:nvSpPr>
      <dsp:spPr>
        <a:xfrm>
          <a:off x="2385105" y="10978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B980FC-8342-434F-B1CC-DE75C8AD63CE}">
      <dsp:nvSpPr>
        <dsp:cNvPr id="0" name=""/>
        <dsp:cNvSpPr/>
      </dsp:nvSpPr>
      <dsp:spPr>
        <a:xfrm>
          <a:off x="1868660" y="21625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solidFill>
                <a:srgbClr val="002060"/>
              </a:solidFill>
            </a:rPr>
            <a:t>Introduction</a:t>
          </a:r>
        </a:p>
      </dsp:txBody>
      <dsp:txXfrm>
        <a:off x="1868660" y="2162515"/>
        <a:ext cx="1589062" cy="635625"/>
      </dsp:txXfrm>
    </dsp:sp>
    <dsp:sp modelId="{92D0E4D8-0026-4B4C-9A5F-0D7FAF832D2A}">
      <dsp:nvSpPr>
        <dsp:cNvPr id="0" name=""/>
        <dsp:cNvSpPr/>
      </dsp:nvSpPr>
      <dsp:spPr>
        <a:xfrm>
          <a:off x="4045676" y="891264"/>
          <a:ext cx="969328" cy="96932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CAEB3-8953-4152-91AB-46C672283DA6}">
      <dsp:nvSpPr>
        <dsp:cNvPr id="0" name=""/>
        <dsp:cNvSpPr/>
      </dsp:nvSpPr>
      <dsp:spPr>
        <a:xfrm>
          <a:off x="4252254" y="10978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77A414-31EE-4821-8376-C7047F157704}">
      <dsp:nvSpPr>
        <dsp:cNvPr id="0" name=""/>
        <dsp:cNvSpPr/>
      </dsp:nvSpPr>
      <dsp:spPr>
        <a:xfrm>
          <a:off x="3735809" y="21625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solidFill>
                <a:srgbClr val="002060"/>
              </a:solidFill>
            </a:rPr>
            <a:t>Methodology</a:t>
          </a:r>
        </a:p>
      </dsp:txBody>
      <dsp:txXfrm>
        <a:off x="3735809" y="2162515"/>
        <a:ext cx="1589062" cy="635625"/>
      </dsp:txXfrm>
    </dsp:sp>
    <dsp:sp modelId="{7ECD7520-A258-4347-9F5A-85D52E562D71}">
      <dsp:nvSpPr>
        <dsp:cNvPr id="0" name=""/>
        <dsp:cNvSpPr/>
      </dsp:nvSpPr>
      <dsp:spPr>
        <a:xfrm>
          <a:off x="5912824" y="891264"/>
          <a:ext cx="969328" cy="96932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FB4CF-5308-4A57-8879-1F6339768674}">
      <dsp:nvSpPr>
        <dsp:cNvPr id="0" name=""/>
        <dsp:cNvSpPr/>
      </dsp:nvSpPr>
      <dsp:spPr>
        <a:xfrm>
          <a:off x="6119402" y="10978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351562-F095-48EE-97D4-FCCCACDA016C}">
      <dsp:nvSpPr>
        <dsp:cNvPr id="0" name=""/>
        <dsp:cNvSpPr/>
      </dsp:nvSpPr>
      <dsp:spPr>
        <a:xfrm>
          <a:off x="5602957" y="21625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solidFill>
                <a:srgbClr val="002060"/>
              </a:solidFill>
            </a:rPr>
            <a:t>Results</a:t>
          </a:r>
        </a:p>
      </dsp:txBody>
      <dsp:txXfrm>
        <a:off x="5602957" y="2162515"/>
        <a:ext cx="1589062" cy="635625"/>
      </dsp:txXfrm>
    </dsp:sp>
    <dsp:sp modelId="{DBEC1137-E965-43D3-B210-55CDA55B14FB}">
      <dsp:nvSpPr>
        <dsp:cNvPr id="0" name=""/>
        <dsp:cNvSpPr/>
      </dsp:nvSpPr>
      <dsp:spPr>
        <a:xfrm>
          <a:off x="7779973" y="891264"/>
          <a:ext cx="969328" cy="96932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60177-ACA3-4A3A-AA79-F3E3EFBA4443}">
      <dsp:nvSpPr>
        <dsp:cNvPr id="0" name=""/>
        <dsp:cNvSpPr/>
      </dsp:nvSpPr>
      <dsp:spPr>
        <a:xfrm>
          <a:off x="7986551" y="10978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CA33F0-C70C-4DF2-A471-45C8A6C11E77}">
      <dsp:nvSpPr>
        <dsp:cNvPr id="0" name=""/>
        <dsp:cNvSpPr/>
      </dsp:nvSpPr>
      <dsp:spPr>
        <a:xfrm>
          <a:off x="7470105" y="21625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solidFill>
                <a:srgbClr val="002060"/>
              </a:solidFill>
            </a:rPr>
            <a:t>Conclusion</a:t>
          </a:r>
        </a:p>
      </dsp:txBody>
      <dsp:txXfrm>
        <a:off x="7470105" y="2162515"/>
        <a:ext cx="1589062" cy="635625"/>
      </dsp:txXfrm>
    </dsp:sp>
    <dsp:sp modelId="{7A45CB9C-118C-4443-9B4B-3D574E5E0D94}">
      <dsp:nvSpPr>
        <dsp:cNvPr id="0" name=""/>
        <dsp:cNvSpPr/>
      </dsp:nvSpPr>
      <dsp:spPr>
        <a:xfrm>
          <a:off x="9647121" y="8912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BBC92-BE3B-4758-BFE2-A968488CAD10}">
      <dsp:nvSpPr>
        <dsp:cNvPr id="0" name=""/>
        <dsp:cNvSpPr/>
      </dsp:nvSpPr>
      <dsp:spPr>
        <a:xfrm>
          <a:off x="9853699" y="10978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40DD26-DFD5-441A-AF11-44058BE32235}">
      <dsp:nvSpPr>
        <dsp:cNvPr id="0" name=""/>
        <dsp:cNvSpPr/>
      </dsp:nvSpPr>
      <dsp:spPr>
        <a:xfrm>
          <a:off x="9337254" y="21625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solidFill>
                <a:srgbClr val="002060"/>
              </a:solidFill>
            </a:rPr>
            <a:t>Appendix</a:t>
          </a:r>
        </a:p>
      </dsp:txBody>
      <dsp:txXfrm>
        <a:off x="9337254" y="21625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17D99-15F2-4A27-91B3-722B8D3900A9}">
      <dsp:nvSpPr>
        <dsp:cNvPr id="0" name=""/>
        <dsp:cNvSpPr/>
      </dsp:nvSpPr>
      <dsp:spPr>
        <a:xfrm>
          <a:off x="0" y="2054"/>
          <a:ext cx="43245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AD8068-F6E6-4375-BB10-647AE1C45594}">
      <dsp:nvSpPr>
        <dsp:cNvPr id="0" name=""/>
        <dsp:cNvSpPr/>
      </dsp:nvSpPr>
      <dsp:spPr>
        <a:xfrm>
          <a:off x="0" y="2054"/>
          <a:ext cx="4324535" cy="382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solidFill>
                <a:srgbClr val="002060"/>
              </a:solidFill>
            </a:rPr>
            <a:t>[SpaceX REST API]</a:t>
          </a:r>
        </a:p>
      </dsp:txBody>
      <dsp:txXfrm>
        <a:off x="0" y="2054"/>
        <a:ext cx="4324535" cy="382069"/>
      </dsp:txXfrm>
    </dsp:sp>
    <dsp:sp modelId="{C2AD0D24-2248-4486-9DD8-2A93822FCF66}">
      <dsp:nvSpPr>
        <dsp:cNvPr id="0" name=""/>
        <dsp:cNvSpPr/>
      </dsp:nvSpPr>
      <dsp:spPr>
        <a:xfrm>
          <a:off x="0" y="384123"/>
          <a:ext cx="43245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81152-43C3-427A-AC56-85BDFB04260F}">
      <dsp:nvSpPr>
        <dsp:cNvPr id="0" name=""/>
        <dsp:cNvSpPr/>
      </dsp:nvSpPr>
      <dsp:spPr>
        <a:xfrm>
          <a:off x="0" y="384123"/>
          <a:ext cx="4324535" cy="382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solidFill>
                <a:srgbClr val="002060"/>
              </a:solidFill>
            </a:rPr>
            <a:t>↓</a:t>
          </a:r>
        </a:p>
      </dsp:txBody>
      <dsp:txXfrm>
        <a:off x="0" y="384123"/>
        <a:ext cx="4324535" cy="382069"/>
      </dsp:txXfrm>
    </dsp:sp>
    <dsp:sp modelId="{2CC3EA14-FCEB-461D-9F08-0644D07D4EB1}">
      <dsp:nvSpPr>
        <dsp:cNvPr id="0" name=""/>
        <dsp:cNvSpPr/>
      </dsp:nvSpPr>
      <dsp:spPr>
        <a:xfrm>
          <a:off x="0" y="766193"/>
          <a:ext cx="43245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B02554-0060-4BF6-8F89-1484CDCEC6C3}">
      <dsp:nvSpPr>
        <dsp:cNvPr id="0" name=""/>
        <dsp:cNvSpPr/>
      </dsp:nvSpPr>
      <dsp:spPr>
        <a:xfrm>
          <a:off x="0" y="766193"/>
          <a:ext cx="4324535" cy="382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solidFill>
                <a:srgbClr val="002060"/>
              </a:solidFill>
            </a:rPr>
            <a:t>[Python Requests]</a:t>
          </a:r>
        </a:p>
      </dsp:txBody>
      <dsp:txXfrm>
        <a:off x="0" y="766193"/>
        <a:ext cx="4324535" cy="382069"/>
      </dsp:txXfrm>
    </dsp:sp>
    <dsp:sp modelId="{F847F171-F75D-4F5C-89FF-43444736E229}">
      <dsp:nvSpPr>
        <dsp:cNvPr id="0" name=""/>
        <dsp:cNvSpPr/>
      </dsp:nvSpPr>
      <dsp:spPr>
        <a:xfrm>
          <a:off x="0" y="1148263"/>
          <a:ext cx="43245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12F0E3-BD2E-429D-9D66-6FECD6C4EAF3}">
      <dsp:nvSpPr>
        <dsp:cNvPr id="0" name=""/>
        <dsp:cNvSpPr/>
      </dsp:nvSpPr>
      <dsp:spPr>
        <a:xfrm>
          <a:off x="0" y="1148263"/>
          <a:ext cx="4324535" cy="382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solidFill>
                <a:srgbClr val="002060"/>
              </a:solidFill>
            </a:rPr>
            <a:t>↓</a:t>
          </a:r>
        </a:p>
      </dsp:txBody>
      <dsp:txXfrm>
        <a:off x="0" y="1148263"/>
        <a:ext cx="4324535" cy="382069"/>
      </dsp:txXfrm>
    </dsp:sp>
    <dsp:sp modelId="{6972FA50-6B65-4FF0-BAEF-4BE8A90E1516}">
      <dsp:nvSpPr>
        <dsp:cNvPr id="0" name=""/>
        <dsp:cNvSpPr/>
      </dsp:nvSpPr>
      <dsp:spPr>
        <a:xfrm>
          <a:off x="0" y="1530332"/>
          <a:ext cx="43245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68F3F0-FBD5-4C2B-A737-828A37E5873A}">
      <dsp:nvSpPr>
        <dsp:cNvPr id="0" name=""/>
        <dsp:cNvSpPr/>
      </dsp:nvSpPr>
      <dsp:spPr>
        <a:xfrm>
          <a:off x="0" y="1530332"/>
          <a:ext cx="4324535" cy="382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solidFill>
                <a:srgbClr val="002060"/>
              </a:solidFill>
            </a:rPr>
            <a:t>[JSON Response]</a:t>
          </a:r>
        </a:p>
      </dsp:txBody>
      <dsp:txXfrm>
        <a:off x="0" y="1530332"/>
        <a:ext cx="4324535" cy="382069"/>
      </dsp:txXfrm>
    </dsp:sp>
    <dsp:sp modelId="{A16515D5-3883-46F9-837D-73A863A6D190}">
      <dsp:nvSpPr>
        <dsp:cNvPr id="0" name=""/>
        <dsp:cNvSpPr/>
      </dsp:nvSpPr>
      <dsp:spPr>
        <a:xfrm>
          <a:off x="0" y="1912402"/>
          <a:ext cx="43245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A147B-E801-4AE9-B13E-E3828B3DF8A4}">
      <dsp:nvSpPr>
        <dsp:cNvPr id="0" name=""/>
        <dsp:cNvSpPr/>
      </dsp:nvSpPr>
      <dsp:spPr>
        <a:xfrm>
          <a:off x="0" y="1912402"/>
          <a:ext cx="4324535" cy="382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solidFill>
                <a:srgbClr val="002060"/>
              </a:solidFill>
            </a:rPr>
            <a:t>↓</a:t>
          </a:r>
        </a:p>
      </dsp:txBody>
      <dsp:txXfrm>
        <a:off x="0" y="1912402"/>
        <a:ext cx="4324535" cy="382069"/>
      </dsp:txXfrm>
    </dsp:sp>
    <dsp:sp modelId="{5D815418-3D1F-410B-8A39-F6CF768AB33E}">
      <dsp:nvSpPr>
        <dsp:cNvPr id="0" name=""/>
        <dsp:cNvSpPr/>
      </dsp:nvSpPr>
      <dsp:spPr>
        <a:xfrm>
          <a:off x="0" y="2294472"/>
          <a:ext cx="43245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C8A6D-50F4-4E28-814C-8732EC6834E6}">
      <dsp:nvSpPr>
        <dsp:cNvPr id="0" name=""/>
        <dsp:cNvSpPr/>
      </dsp:nvSpPr>
      <dsp:spPr>
        <a:xfrm>
          <a:off x="0" y="2294472"/>
          <a:ext cx="4324535" cy="382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solidFill>
                <a:srgbClr val="002060"/>
              </a:solidFill>
            </a:rPr>
            <a:t>[pd.json_normalize()]</a:t>
          </a:r>
        </a:p>
      </dsp:txBody>
      <dsp:txXfrm>
        <a:off x="0" y="2294472"/>
        <a:ext cx="4324535" cy="382069"/>
      </dsp:txXfrm>
    </dsp:sp>
    <dsp:sp modelId="{6856FC78-C0CA-4D7C-945E-CB5A539670A8}">
      <dsp:nvSpPr>
        <dsp:cNvPr id="0" name=""/>
        <dsp:cNvSpPr/>
      </dsp:nvSpPr>
      <dsp:spPr>
        <a:xfrm>
          <a:off x="0" y="2676542"/>
          <a:ext cx="43245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39641A-9967-41DD-BE87-B0105C4FE002}">
      <dsp:nvSpPr>
        <dsp:cNvPr id="0" name=""/>
        <dsp:cNvSpPr/>
      </dsp:nvSpPr>
      <dsp:spPr>
        <a:xfrm>
          <a:off x="0" y="2676542"/>
          <a:ext cx="4324535" cy="382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solidFill>
                <a:srgbClr val="002060"/>
              </a:solidFill>
            </a:rPr>
            <a:t>↓</a:t>
          </a:r>
        </a:p>
      </dsp:txBody>
      <dsp:txXfrm>
        <a:off x="0" y="2676542"/>
        <a:ext cx="4324535" cy="382069"/>
      </dsp:txXfrm>
    </dsp:sp>
    <dsp:sp modelId="{0EAE2F04-7023-419A-8650-EF000B5D8617}">
      <dsp:nvSpPr>
        <dsp:cNvPr id="0" name=""/>
        <dsp:cNvSpPr/>
      </dsp:nvSpPr>
      <dsp:spPr>
        <a:xfrm>
          <a:off x="0" y="3058611"/>
          <a:ext cx="43245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E9A3C1-9FA5-47B4-8A78-4B0BBC6C3D00}">
      <dsp:nvSpPr>
        <dsp:cNvPr id="0" name=""/>
        <dsp:cNvSpPr/>
      </dsp:nvSpPr>
      <dsp:spPr>
        <a:xfrm>
          <a:off x="0" y="3058611"/>
          <a:ext cx="4324535" cy="382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dirty="0">
              <a:solidFill>
                <a:srgbClr val="002060"/>
              </a:solidFill>
            </a:rPr>
            <a:t>[Cleaned Pandas </a:t>
          </a:r>
          <a:r>
            <a:rPr lang="en-US" sz="1700" kern="1200" dirty="0" err="1">
              <a:solidFill>
                <a:srgbClr val="002060"/>
              </a:solidFill>
            </a:rPr>
            <a:t>DataFrame</a:t>
          </a:r>
          <a:r>
            <a:rPr lang="en-US" sz="1700" kern="1200" dirty="0">
              <a:solidFill>
                <a:srgbClr val="002060"/>
              </a:solidFill>
            </a:rPr>
            <a:t>]</a:t>
          </a:r>
        </a:p>
      </dsp:txBody>
      <dsp:txXfrm>
        <a:off x="0" y="3058611"/>
        <a:ext cx="4324535" cy="382069"/>
      </dsp:txXfrm>
    </dsp:sp>
    <dsp:sp modelId="{4967A7C8-3841-4352-81E0-C90165E21B09}">
      <dsp:nvSpPr>
        <dsp:cNvPr id="0" name=""/>
        <dsp:cNvSpPr/>
      </dsp:nvSpPr>
      <dsp:spPr>
        <a:xfrm>
          <a:off x="0" y="3440681"/>
          <a:ext cx="43245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07F469-00F8-42A7-B367-E3BDA88FECC9}">
      <dsp:nvSpPr>
        <dsp:cNvPr id="0" name=""/>
        <dsp:cNvSpPr/>
      </dsp:nvSpPr>
      <dsp:spPr>
        <a:xfrm>
          <a:off x="0" y="3440681"/>
          <a:ext cx="4324535" cy="382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solidFill>
                <a:srgbClr val="002060"/>
              </a:solidFill>
            </a:rPr>
            <a:t>↓</a:t>
          </a:r>
        </a:p>
      </dsp:txBody>
      <dsp:txXfrm>
        <a:off x="0" y="3440681"/>
        <a:ext cx="4324535" cy="382069"/>
      </dsp:txXfrm>
    </dsp:sp>
    <dsp:sp modelId="{7F597B25-96E5-41E6-9BF1-BA44B970FA89}">
      <dsp:nvSpPr>
        <dsp:cNvPr id="0" name=""/>
        <dsp:cNvSpPr/>
      </dsp:nvSpPr>
      <dsp:spPr>
        <a:xfrm>
          <a:off x="0" y="3822751"/>
          <a:ext cx="43245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E69194-6696-4F33-AFE5-514ECED95679}">
      <dsp:nvSpPr>
        <dsp:cNvPr id="0" name=""/>
        <dsp:cNvSpPr/>
      </dsp:nvSpPr>
      <dsp:spPr>
        <a:xfrm>
          <a:off x="0" y="3822751"/>
          <a:ext cx="4324535" cy="382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US" sz="1700" kern="1200">
              <a:solidFill>
                <a:srgbClr val="002060"/>
              </a:solidFill>
            </a:rPr>
            <a:t>[Export to CSV / Input for EDA &amp; ML]</a:t>
          </a:r>
        </a:p>
      </dsp:txBody>
      <dsp:txXfrm>
        <a:off x="0" y="3822751"/>
        <a:ext cx="4324535" cy="382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500B1-E541-4B36-9CA0-810AE92DAB1B}">
      <dsp:nvSpPr>
        <dsp:cNvPr id="0" name=""/>
        <dsp:cNvSpPr/>
      </dsp:nvSpPr>
      <dsp:spPr>
        <a:xfrm>
          <a:off x="0" y="707092"/>
          <a:ext cx="6426436"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C5E3BA-0299-45F3-95FE-67B07CA100A4}">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D50332-255E-4BC9-B792-A82719445B24}">
      <dsp:nvSpPr>
        <dsp:cNvPr id="0" name=""/>
        <dsp:cNvSpPr/>
      </dsp:nvSpPr>
      <dsp:spPr>
        <a:xfrm>
          <a:off x="1507738" y="707092"/>
          <a:ext cx="4918697"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002060"/>
              </a:solidFill>
            </a:rPr>
            <a:t>After collecting data from the SpaceX API, Wikipedia, and SQL databases, a structured </a:t>
          </a:r>
          <a:r>
            <a:rPr lang="en-US" sz="1600" b="1" kern="1200" dirty="0">
              <a:solidFill>
                <a:srgbClr val="002060"/>
              </a:solidFill>
            </a:rPr>
            <a:t>data wrangling pipeline</a:t>
          </a:r>
          <a:r>
            <a:rPr lang="en-US" sz="1600" kern="1200" dirty="0">
              <a:solidFill>
                <a:srgbClr val="002060"/>
              </a:solidFill>
            </a:rPr>
            <a:t> was implemented to clean, standardize, and prepare the data for analysis and modeling.</a:t>
          </a:r>
        </a:p>
      </dsp:txBody>
      <dsp:txXfrm>
        <a:off x="1507738" y="707092"/>
        <a:ext cx="4918697" cy="1305401"/>
      </dsp:txXfrm>
    </dsp:sp>
    <dsp:sp modelId="{958960F1-9DD2-4478-9759-C0D94407181D}">
      <dsp:nvSpPr>
        <dsp:cNvPr id="0" name=""/>
        <dsp:cNvSpPr/>
      </dsp:nvSpPr>
      <dsp:spPr>
        <a:xfrm>
          <a:off x="0" y="2338844"/>
          <a:ext cx="6426436"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B4E908-1713-4EBC-B54C-B880072BAA66}">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C8102-5EFF-40FE-B710-DED85EB4326D}">
      <dsp:nvSpPr>
        <dsp:cNvPr id="0" name=""/>
        <dsp:cNvSpPr/>
      </dsp:nvSpPr>
      <dsp:spPr>
        <a:xfrm>
          <a:off x="1507738" y="2338844"/>
          <a:ext cx="4918697"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endParaRPr lang="en-US" sz="1600" kern="1200" dirty="0"/>
        </a:p>
      </dsp:txBody>
      <dsp:txXfrm>
        <a:off x="1507738" y="2338844"/>
        <a:ext cx="4918697"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B16C7-0F47-4E6E-AB2B-06F18A1793EB}">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9F09D9-5661-47CE-98B9-D6C614F965E2}">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00EAF1-3F3A-4530-AB86-34E218E342C2}">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baseline="0">
              <a:solidFill>
                <a:srgbClr val="002060"/>
              </a:solidFill>
            </a:rPr>
            <a:t>Markers</a:t>
          </a:r>
          <a:r>
            <a:rPr lang="en-US" sz="1100" b="0" i="0" kern="1200" baseline="0">
              <a:solidFill>
                <a:srgbClr val="002060"/>
              </a:solidFill>
            </a:rPr>
            <a:t>: To provide quick visual identification of all SpaceX launch locations.</a:t>
          </a:r>
          <a:endParaRPr lang="en-US" sz="1100" kern="1200">
            <a:solidFill>
              <a:srgbClr val="002060"/>
            </a:solidFill>
          </a:endParaRPr>
        </a:p>
      </dsp:txBody>
      <dsp:txXfrm>
        <a:off x="100682" y="2684598"/>
        <a:ext cx="2370489" cy="720000"/>
      </dsp:txXfrm>
    </dsp:sp>
    <dsp:sp modelId="{B1981455-1A9C-46CF-9D4A-7DEDC638BAC9}">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571E58-6599-488C-85E3-A4F2EFC39A35}">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CA07D6-3563-4BA3-851A-F4BB020D38BF}">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baseline="0">
              <a:solidFill>
                <a:srgbClr val="002060"/>
              </a:solidFill>
            </a:rPr>
            <a:t>Circle markers</a:t>
          </a:r>
          <a:r>
            <a:rPr lang="en-US" sz="1100" b="0" i="0" kern="1200" baseline="0">
              <a:solidFill>
                <a:srgbClr val="002060"/>
              </a:solidFill>
            </a:rPr>
            <a:t>: To compare success vs. failure rates spatially and highlight heavier missions visually.</a:t>
          </a:r>
          <a:endParaRPr lang="en-US" sz="1100" kern="1200">
            <a:solidFill>
              <a:srgbClr val="002060"/>
            </a:solidFill>
          </a:endParaRPr>
        </a:p>
      </dsp:txBody>
      <dsp:txXfrm>
        <a:off x="2886007" y="2684598"/>
        <a:ext cx="2370489" cy="720000"/>
      </dsp:txXfrm>
    </dsp:sp>
    <dsp:sp modelId="{99BA1F5D-FABE-4E28-81EF-4DD9AE62DD41}">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35AF66-91F9-4A37-849E-F9C4851F0BBC}">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A8B46F-1730-4B32-A515-4EF58CC39919}">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baseline="0">
              <a:solidFill>
                <a:srgbClr val="002060"/>
              </a:solidFill>
            </a:rPr>
            <a:t>Marker clusters</a:t>
          </a:r>
          <a:r>
            <a:rPr lang="en-US" sz="1100" b="0" i="0" kern="1200" baseline="0">
              <a:solidFill>
                <a:srgbClr val="002060"/>
              </a:solidFill>
            </a:rPr>
            <a:t>: To reduce clutter and improve interactivity in areas with multiple launches (e.g., Cape Canaveral).</a:t>
          </a:r>
          <a:endParaRPr lang="en-US" sz="1100" kern="1200">
            <a:solidFill>
              <a:srgbClr val="002060"/>
            </a:solidFill>
          </a:endParaRPr>
        </a:p>
      </dsp:txBody>
      <dsp:txXfrm>
        <a:off x="5671332" y="2684598"/>
        <a:ext cx="2370489" cy="720000"/>
      </dsp:txXfrm>
    </dsp:sp>
    <dsp:sp modelId="{9BF18FC7-36A0-40A9-85A9-4FB406DABB36}">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C7DD35-5FBA-4E8A-AFF3-93BF19773725}">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DD718D-842B-40DB-A84C-D7C002D1F186}">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baseline="0">
              <a:solidFill>
                <a:srgbClr val="002060"/>
              </a:solidFill>
            </a:rPr>
            <a:t>Polylines</a:t>
          </a:r>
          <a:r>
            <a:rPr lang="en-US" sz="1100" b="0" i="0" kern="1200" baseline="0">
              <a:solidFill>
                <a:srgbClr val="002060"/>
              </a:solidFill>
            </a:rPr>
            <a:t>: To conceptually link launches to their orbital destinations—enhancing storytelling and educational use.</a:t>
          </a:r>
          <a:endParaRPr lang="en-US" sz="1100" kern="1200">
            <a:solidFill>
              <a:srgbClr val="002060"/>
            </a:solidFill>
          </a:endParaRPr>
        </a:p>
      </dsp:txBody>
      <dsp:txXfrm>
        <a:off x="8456657" y="2684598"/>
        <a:ext cx="237048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F0C0E-1257-4814-837F-56174729DBA8}">
      <dsp:nvSpPr>
        <dsp:cNvPr id="0" name=""/>
        <dsp:cNvSpPr/>
      </dsp:nvSpPr>
      <dsp:spPr>
        <a:xfrm>
          <a:off x="0" y="463"/>
          <a:ext cx="5456617" cy="10854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43540-57BC-4ED8-818F-748D6AB07DA8}">
      <dsp:nvSpPr>
        <dsp:cNvPr id="0" name=""/>
        <dsp:cNvSpPr/>
      </dsp:nvSpPr>
      <dsp:spPr>
        <a:xfrm>
          <a:off x="328363" y="244701"/>
          <a:ext cx="597024" cy="597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4BCC7-652B-4A72-B0BA-5A704EB50E96}">
      <dsp:nvSpPr>
        <dsp:cNvPr id="0" name=""/>
        <dsp:cNvSpPr/>
      </dsp:nvSpPr>
      <dsp:spPr>
        <a:xfrm>
          <a:off x="1253750" y="463"/>
          <a:ext cx="4202866" cy="1085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882" tIns="114882" rIns="114882" bIns="114882" numCol="1" spcCol="1270" anchor="ctr" anchorCtr="0">
          <a:noAutofit/>
        </a:bodyPr>
        <a:lstStyle/>
        <a:p>
          <a:pPr marL="0" lvl="0" indent="0" algn="l" defTabSz="622300">
            <a:lnSpc>
              <a:spcPct val="100000"/>
            </a:lnSpc>
            <a:spcBef>
              <a:spcPct val="0"/>
            </a:spcBef>
            <a:spcAft>
              <a:spcPct val="35000"/>
            </a:spcAft>
            <a:buNone/>
          </a:pPr>
          <a:r>
            <a:rPr lang="en-US" sz="1400" b="0" i="0" kern="1200" baseline="0"/>
            <a:t>The map shows a </a:t>
          </a:r>
          <a:r>
            <a:rPr lang="en-US" sz="1400" b="1" i="0" kern="1200" baseline="0"/>
            <a:t>higher concentration of green (successful) markers</a:t>
          </a:r>
          <a:r>
            <a:rPr lang="en-US" sz="1400" b="0" i="0" kern="1200" baseline="0"/>
            <a:t> than red, reflecting SpaceX’s increasing launch reliability.</a:t>
          </a:r>
          <a:endParaRPr lang="en-US" sz="1400" kern="1200"/>
        </a:p>
      </dsp:txBody>
      <dsp:txXfrm>
        <a:off x="1253750" y="463"/>
        <a:ext cx="4202866" cy="1085498"/>
      </dsp:txXfrm>
    </dsp:sp>
    <dsp:sp modelId="{C6D163B2-F975-40C5-BA59-9820B9A57316}">
      <dsp:nvSpPr>
        <dsp:cNvPr id="0" name=""/>
        <dsp:cNvSpPr/>
      </dsp:nvSpPr>
      <dsp:spPr>
        <a:xfrm>
          <a:off x="0" y="1357337"/>
          <a:ext cx="5456617" cy="10854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8AE6A7-7373-4C53-B31F-6C77D06CEC61}">
      <dsp:nvSpPr>
        <dsp:cNvPr id="0" name=""/>
        <dsp:cNvSpPr/>
      </dsp:nvSpPr>
      <dsp:spPr>
        <a:xfrm>
          <a:off x="328363" y="1601574"/>
          <a:ext cx="597024" cy="597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26165B-2553-4DD9-AF94-406AA72E4AEF}">
      <dsp:nvSpPr>
        <dsp:cNvPr id="0" name=""/>
        <dsp:cNvSpPr/>
      </dsp:nvSpPr>
      <dsp:spPr>
        <a:xfrm>
          <a:off x="1253750" y="1357337"/>
          <a:ext cx="4202866" cy="1085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882" tIns="114882" rIns="114882" bIns="114882" numCol="1" spcCol="1270" anchor="ctr" anchorCtr="0">
          <a:noAutofit/>
        </a:bodyPr>
        <a:lstStyle/>
        <a:p>
          <a:pPr marL="0" lvl="0" indent="0" algn="l" defTabSz="622300">
            <a:lnSpc>
              <a:spcPct val="100000"/>
            </a:lnSpc>
            <a:spcBef>
              <a:spcPct val="0"/>
            </a:spcBef>
            <a:spcAft>
              <a:spcPct val="35000"/>
            </a:spcAft>
            <a:buNone/>
          </a:pPr>
          <a:r>
            <a:rPr lang="en-US" sz="1400" b="0" i="0" kern="1200" baseline="0"/>
            <a:t>The </a:t>
          </a:r>
          <a:r>
            <a:rPr lang="en-US" sz="1400" b="1" i="0" kern="1200" baseline="0"/>
            <a:t>marker density within a small area</a:t>
          </a:r>
          <a:r>
            <a:rPr lang="en-US" sz="1400" b="0" i="0" kern="1200" baseline="0"/>
            <a:t> underscores how </a:t>
          </a:r>
          <a:r>
            <a:rPr lang="en-US" sz="1400" b="1" i="0" kern="1200" baseline="0"/>
            <a:t>multiple launches occur from the same pad</a:t>
          </a:r>
          <a:r>
            <a:rPr lang="en-US" sz="1400" b="0" i="0" kern="1200" baseline="0"/>
            <a:t>, reinforcing the need for map clustering tools.</a:t>
          </a:r>
          <a:endParaRPr lang="en-US" sz="1400" kern="1200"/>
        </a:p>
      </dsp:txBody>
      <dsp:txXfrm>
        <a:off x="1253750" y="1357337"/>
        <a:ext cx="4202866" cy="1085498"/>
      </dsp:txXfrm>
    </dsp:sp>
    <dsp:sp modelId="{98E7857C-E220-41A7-AA64-54C69BFE86D8}">
      <dsp:nvSpPr>
        <dsp:cNvPr id="0" name=""/>
        <dsp:cNvSpPr/>
      </dsp:nvSpPr>
      <dsp:spPr>
        <a:xfrm>
          <a:off x="0" y="2714210"/>
          <a:ext cx="5456617" cy="10854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9ABED-E380-4103-85F0-0BCA30D06CC4}">
      <dsp:nvSpPr>
        <dsp:cNvPr id="0" name=""/>
        <dsp:cNvSpPr/>
      </dsp:nvSpPr>
      <dsp:spPr>
        <a:xfrm>
          <a:off x="328363" y="2958447"/>
          <a:ext cx="597024" cy="5970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69E519-3854-4118-9640-40E81975F129}">
      <dsp:nvSpPr>
        <dsp:cNvPr id="0" name=""/>
        <dsp:cNvSpPr/>
      </dsp:nvSpPr>
      <dsp:spPr>
        <a:xfrm>
          <a:off x="1253750" y="2714210"/>
          <a:ext cx="4202866" cy="1085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882" tIns="114882" rIns="114882" bIns="114882" numCol="1" spcCol="1270" anchor="ctr" anchorCtr="0">
          <a:noAutofit/>
        </a:bodyPr>
        <a:lstStyle/>
        <a:p>
          <a:pPr marL="0" lvl="0" indent="0" algn="l" defTabSz="622300">
            <a:lnSpc>
              <a:spcPct val="100000"/>
            </a:lnSpc>
            <a:spcBef>
              <a:spcPct val="0"/>
            </a:spcBef>
            <a:spcAft>
              <a:spcPct val="35000"/>
            </a:spcAft>
            <a:buNone/>
          </a:pPr>
          <a:r>
            <a:rPr lang="en-US" sz="1400" b="0" i="0" kern="1200" baseline="0"/>
            <a:t>This fine-grained visualization allows quick inspection of </a:t>
          </a:r>
          <a:r>
            <a:rPr lang="en-US" sz="1400" b="1" i="0" kern="1200" baseline="0"/>
            <a:t>success vs. failure patterns</a:t>
          </a:r>
          <a:r>
            <a:rPr lang="en-US" sz="1400" b="0" i="0" kern="1200" baseline="0"/>
            <a:t> directly on the infrastructure layout</a:t>
          </a:r>
          <a:endParaRPr lang="en-US" sz="1400" kern="1200"/>
        </a:p>
      </dsp:txBody>
      <dsp:txXfrm>
        <a:off x="1253750" y="2714210"/>
        <a:ext cx="4202866" cy="108549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F16B-5EC7-9608-8C28-679E3C1B53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41516-1B37-7470-EE74-EBBB356973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ECB0C-AD1E-26DB-1D12-022997A50EA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C483FA7-47FB-8C72-73F3-6F177F4B73F9}"/>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226849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62A1F-7A93-702A-1632-29F9A55D92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E3F54-42E6-A425-30BD-3D394DD7DE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7C899A-76B1-FF55-DC02-DEDCD98C059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BEAB650B-1C1A-460E-B32A-CA632438D109}"/>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0938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599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9E961-1273-609B-8DDC-3FF681A68C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0251DD-192F-2972-F967-6ABC0D8465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7C29F-5882-08E4-1A23-F340BD91E2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16FD65-3717-E636-60E9-5883BE1AF406}"/>
              </a:ext>
            </a:extLst>
          </p:cNvPr>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533429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943282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13925-30FD-9606-CC7D-AE1B2B68C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10521-98B8-4DB8-B85A-D552CE737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D25E9-7105-859F-E9DD-F0C3276475AE}"/>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9957261-3F70-FD74-419F-DB2086320DFA}"/>
              </a:ext>
            </a:extLst>
          </p:cNvPr>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587792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samford12/Capstone/blob/main/jupyter-labs-spacex-data-collection-api.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hyperlink" Target="https://github.com/samford12/Capstone/blob/main/jupyter-labs-webscraping-checkpoint.ipynb"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samford12/Capstone/blob/main/labs-jupyter-spacex-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mford12/Capstone/blob/main/edadataviz.ipynb"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amford12/Capstone/blob/main/jupyter-labs-eda-sql-coursera_sqllite-checkpoint.ipynb"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github.com/samford12/Capstone/blob/main/lab_jupyter_launch_site_location.ipynb" TargetMode="Externa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amford12/Capstone/blob/main/SpaceX_Machine%20Learning%20Prediction_Part_5.ipynb"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304182" y="5765673"/>
            <a:ext cx="2514600" cy="830997"/>
          </a:xfrm>
          <a:prstGeom prst="rect">
            <a:avLst/>
          </a:prstGeom>
          <a:noFill/>
        </p:spPr>
        <p:txBody>
          <a:bodyPr wrap="square" lIns="91440" tIns="45720" rIns="91440" bIns="45720" rtlCol="0" anchor="t">
            <a:spAutoFit/>
          </a:bodyPr>
          <a:lstStyle/>
          <a:p>
            <a:r>
              <a:rPr lang="en-US" sz="2400" b="1" dirty="0">
                <a:solidFill>
                  <a:schemeClr val="bg2"/>
                </a:solidFill>
                <a:latin typeface="Abadi"/>
                <a:ea typeface="SF Pro" pitchFamily="2" charset="0"/>
                <a:cs typeface="SF Pro" pitchFamily="2" charset="0"/>
              </a:rPr>
              <a:t>Samuel Tsegai</a:t>
            </a:r>
          </a:p>
          <a:p>
            <a:r>
              <a:rPr lang="en-US" sz="2400" b="1" dirty="0">
                <a:solidFill>
                  <a:schemeClr val="bg2"/>
                </a:solidFill>
                <a:latin typeface="Abadi" panose="020B0604020104020204" pitchFamily="34" charset="0"/>
                <a:ea typeface="SF Pro" pitchFamily="2" charset="0"/>
                <a:cs typeface="SF Pro" pitchFamily="2" charset="0"/>
              </a:rPr>
              <a:t>April 21,2025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203397" y="591344"/>
            <a:ext cx="3760474" cy="5585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kern="1200" dirty="0">
                <a:solidFill>
                  <a:srgbClr val="FFFFFF"/>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68606" y="1135856"/>
            <a:ext cx="6906491" cy="5585619"/>
          </a:xfrm>
          <a:prstGeom prst="rect">
            <a:avLst/>
          </a:prstGeom>
        </p:spPr>
        <p:txBody>
          <a:bodyPr vert="horz" lIns="91440" tIns="45720" rIns="91440" bIns="45720" rtlCol="0" anchor="ctr">
            <a:normAutofit/>
          </a:bodyPr>
          <a:lstStyle/>
          <a:p>
            <a:pPr marL="0"/>
            <a:r>
              <a:rPr lang="en-US" sz="1800" dirty="0">
                <a:solidFill>
                  <a:srgbClr val="002060"/>
                </a:solidFill>
              </a:rPr>
              <a:t>The datasets were collected from </a:t>
            </a:r>
            <a:r>
              <a:rPr lang="en-US" sz="1800" b="1" dirty="0">
                <a:solidFill>
                  <a:srgbClr val="002060"/>
                </a:solidFill>
              </a:rPr>
              <a:t>multiple reliable sources</a:t>
            </a:r>
            <a:r>
              <a:rPr lang="en-US" sz="1800" dirty="0">
                <a:solidFill>
                  <a:srgbClr val="002060"/>
                </a:solidFill>
              </a:rPr>
              <a:t> using </a:t>
            </a:r>
            <a:r>
              <a:rPr lang="en-US" sz="1800" b="1" dirty="0">
                <a:solidFill>
                  <a:srgbClr val="002060"/>
                </a:solidFill>
              </a:rPr>
              <a:t>API queries</a:t>
            </a:r>
            <a:r>
              <a:rPr lang="en-US" sz="1800" dirty="0">
                <a:solidFill>
                  <a:srgbClr val="002060"/>
                </a:solidFill>
              </a:rPr>
              <a:t>, </a:t>
            </a:r>
            <a:r>
              <a:rPr lang="en-US" sz="1800" b="1" dirty="0">
                <a:solidFill>
                  <a:srgbClr val="002060"/>
                </a:solidFill>
              </a:rPr>
              <a:t>web scraping</a:t>
            </a:r>
            <a:r>
              <a:rPr lang="en-US" sz="1800" dirty="0">
                <a:solidFill>
                  <a:srgbClr val="002060"/>
                </a:solidFill>
              </a:rPr>
              <a:t>, and </a:t>
            </a:r>
            <a:r>
              <a:rPr lang="en-US" sz="1800" b="1" dirty="0">
                <a:solidFill>
                  <a:srgbClr val="002060"/>
                </a:solidFill>
              </a:rPr>
              <a:t>SQL database exploration</a:t>
            </a:r>
            <a:r>
              <a:rPr lang="en-US" sz="1800" dirty="0">
                <a:solidFill>
                  <a:srgbClr val="002060"/>
                </a:solidFill>
              </a:rPr>
              <a:t>, ensuring a diverse and rich data foundation.</a:t>
            </a:r>
          </a:p>
          <a:p>
            <a:pPr marL="0"/>
            <a:endParaRPr lang="en-US" sz="1800" dirty="0">
              <a:solidFill>
                <a:srgbClr val="002060"/>
              </a:solidFill>
            </a:endParaRPr>
          </a:p>
          <a:p>
            <a:pPr marL="0" marR="0" lvl="0" fontAlgn="base">
              <a:spcBef>
                <a:spcPct val="0"/>
              </a:spcBef>
              <a:spcAft>
                <a:spcPct val="0"/>
              </a:spcAft>
              <a:buClrTx/>
              <a:buSzTx/>
              <a:tabLst/>
            </a:pPr>
            <a:r>
              <a:rPr kumimoji="0" lang="en-US" altLang="en-US" sz="1800" b="1" i="0" u="none" strike="noStrike" cap="none" normalizeH="0" baseline="0" dirty="0">
                <a:ln>
                  <a:noFill/>
                </a:ln>
                <a:solidFill>
                  <a:srgbClr val="002060"/>
                </a:solidFill>
                <a:effectLst/>
              </a:rPr>
              <a:t>Key Phrases &amp; Steps</a:t>
            </a:r>
          </a:p>
          <a:p>
            <a:pPr marL="0" marR="0" lvl="0" fontAlgn="base">
              <a:spcBef>
                <a:spcPct val="0"/>
              </a:spcBef>
              <a:spcAft>
                <a:spcPct val="0"/>
              </a:spcAft>
              <a:buClrTx/>
              <a:buSzTx/>
              <a:tabLst/>
            </a:pPr>
            <a:endParaRPr kumimoji="0" lang="en-US" altLang="en-US" sz="1800" b="1" i="0" u="none" strike="noStrike" cap="none" normalizeH="0" baseline="0" dirty="0">
              <a:ln>
                <a:noFill/>
              </a:ln>
              <a:solidFill>
                <a:srgbClr val="002060"/>
              </a:solidFill>
              <a:effectLst/>
            </a:endParaRPr>
          </a:p>
          <a:p>
            <a:pPr marL="0" marR="0" lvl="0" fontAlgn="base">
              <a:spcBef>
                <a:spcPct val="0"/>
              </a:spcBef>
              <a:spcAft>
                <a:spcPct val="0"/>
              </a:spcAft>
              <a:buClrTx/>
              <a:buSzTx/>
              <a:tabLst/>
            </a:pPr>
            <a:r>
              <a:rPr kumimoji="0" lang="en-US" altLang="en-US" sz="1800" b="1" i="0" u="none" strike="noStrike" cap="none" normalizeH="0" baseline="0" dirty="0">
                <a:ln>
                  <a:noFill/>
                </a:ln>
                <a:solidFill>
                  <a:srgbClr val="002060"/>
                </a:solidFill>
                <a:effectLst/>
              </a:rPr>
              <a:t>API Data Collection</a:t>
            </a:r>
            <a:endParaRPr kumimoji="0" lang="en-US" altLang="en-US" sz="1800" b="0" i="0" u="none" strike="noStrike" cap="none" normalizeH="0" baseline="0" dirty="0">
              <a:ln>
                <a:noFill/>
              </a:ln>
              <a:solidFill>
                <a:srgbClr val="002060"/>
              </a:solidFill>
              <a:effectLst/>
            </a:endParaRPr>
          </a:p>
          <a:p>
            <a:pPr marL="457200" marR="0" lvl="1" fontAlgn="base">
              <a:spcBef>
                <a:spcPct val="0"/>
              </a:spcBef>
              <a:spcAft>
                <a:spcPct val="0"/>
              </a:spcAft>
              <a:buClrTx/>
              <a:buSzTx/>
              <a:tabLst/>
            </a:pPr>
            <a:r>
              <a:rPr kumimoji="0" lang="en-US" altLang="en-US" sz="1800" b="0" i="0" u="none" strike="noStrike" cap="none" normalizeH="0" baseline="0" dirty="0">
                <a:ln>
                  <a:noFill/>
                </a:ln>
                <a:solidFill>
                  <a:srgbClr val="002060"/>
                </a:solidFill>
                <a:effectLst/>
              </a:rPr>
              <a:t>Source: SpaceX REST API ,Tool: Python requests</a:t>
            </a:r>
            <a:r>
              <a:rPr lang="en-US" altLang="en-US" sz="1800" dirty="0">
                <a:solidFill>
                  <a:srgbClr val="002060"/>
                </a:solidFill>
              </a:rPr>
              <a:t> ,</a:t>
            </a:r>
            <a:r>
              <a:rPr kumimoji="0" lang="en-US" altLang="en-US" sz="1800" b="0" i="0" u="none" strike="noStrike" cap="none" normalizeH="0" baseline="0" dirty="0">
                <a:ln>
                  <a:noFill/>
                </a:ln>
                <a:solidFill>
                  <a:srgbClr val="002060"/>
                </a:solidFill>
                <a:effectLst/>
              </a:rPr>
              <a:t>Data: Launch details (dates, sites, booster versions, success status)</a:t>
            </a:r>
          </a:p>
          <a:p>
            <a:pPr marL="0" marR="0" lvl="0" fontAlgn="base">
              <a:spcBef>
                <a:spcPct val="0"/>
              </a:spcBef>
              <a:spcAft>
                <a:spcPct val="0"/>
              </a:spcAft>
              <a:buClrTx/>
              <a:buSzTx/>
              <a:tabLst/>
            </a:pPr>
            <a:r>
              <a:rPr kumimoji="0" lang="en-US" altLang="en-US" sz="1800" b="1" i="0" u="none" strike="noStrike" cap="none" normalizeH="0" baseline="0" dirty="0">
                <a:ln>
                  <a:noFill/>
                </a:ln>
                <a:solidFill>
                  <a:srgbClr val="002060"/>
                </a:solidFill>
                <a:effectLst/>
              </a:rPr>
              <a:t>Web Scraping</a:t>
            </a:r>
            <a:endParaRPr kumimoji="0" lang="en-US" altLang="en-US" sz="1800" b="0" i="0" u="none" strike="noStrike" cap="none" normalizeH="0" baseline="0" dirty="0">
              <a:ln>
                <a:noFill/>
              </a:ln>
              <a:solidFill>
                <a:srgbClr val="002060"/>
              </a:solidFill>
              <a:effectLst/>
            </a:endParaRPr>
          </a:p>
          <a:p>
            <a:pPr marL="457200" marR="0" lvl="1" fontAlgn="base">
              <a:spcBef>
                <a:spcPct val="0"/>
              </a:spcBef>
              <a:spcAft>
                <a:spcPct val="0"/>
              </a:spcAft>
              <a:buClrTx/>
              <a:buSzTx/>
              <a:tabLst/>
            </a:pPr>
            <a:r>
              <a:rPr kumimoji="0" lang="en-US" altLang="en-US" sz="1800" b="0" i="0" u="none" strike="noStrike" cap="none" normalizeH="0" baseline="0" dirty="0">
                <a:ln>
                  <a:noFill/>
                </a:ln>
                <a:solidFill>
                  <a:srgbClr val="002060"/>
                </a:solidFill>
                <a:effectLst/>
              </a:rPr>
              <a:t>Source: Wikipedia launch history pages ,Tool: </a:t>
            </a:r>
            <a:r>
              <a:rPr kumimoji="0" lang="en-US" altLang="en-US" sz="1800" b="0" i="0" u="none" strike="noStrike" cap="none" normalizeH="0" baseline="0" dirty="0" err="1">
                <a:ln>
                  <a:noFill/>
                </a:ln>
                <a:solidFill>
                  <a:srgbClr val="002060"/>
                </a:solidFill>
                <a:effectLst/>
              </a:rPr>
              <a:t>BeautifulSoup</a:t>
            </a:r>
            <a:r>
              <a:rPr lang="en-US" altLang="en-US" sz="1800" dirty="0">
                <a:solidFill>
                  <a:srgbClr val="002060"/>
                </a:solidFill>
              </a:rPr>
              <a:t> ,</a:t>
            </a:r>
            <a:r>
              <a:rPr kumimoji="0" lang="en-US" altLang="en-US" sz="1800" b="0" i="0" u="none" strike="noStrike" cap="none" normalizeH="0" baseline="0" dirty="0">
                <a:ln>
                  <a:noFill/>
                </a:ln>
                <a:solidFill>
                  <a:srgbClr val="002060"/>
                </a:solidFill>
                <a:effectLst/>
              </a:rPr>
              <a:t>Data: Supplementary mission data like payload type, customer, and orbit</a:t>
            </a:r>
          </a:p>
          <a:p>
            <a:pPr marL="0" marR="0" lvl="0" fontAlgn="base">
              <a:spcBef>
                <a:spcPct val="0"/>
              </a:spcBef>
              <a:spcAft>
                <a:spcPct val="0"/>
              </a:spcAft>
              <a:buClrTx/>
              <a:buSzTx/>
              <a:tabLst/>
            </a:pPr>
            <a:r>
              <a:rPr kumimoji="0" lang="en-US" altLang="en-US" sz="1800" b="1" i="0" u="none" strike="noStrike" cap="none" normalizeH="0" baseline="0" dirty="0">
                <a:ln>
                  <a:noFill/>
                </a:ln>
                <a:solidFill>
                  <a:srgbClr val="002060"/>
                </a:solidFill>
                <a:effectLst/>
              </a:rPr>
              <a:t>SQL Data Retrieval</a:t>
            </a:r>
            <a:endParaRPr kumimoji="0" lang="en-US" altLang="en-US" sz="1800" b="0" i="0" u="none" strike="noStrike" cap="none" normalizeH="0" baseline="0" dirty="0">
              <a:ln>
                <a:noFill/>
              </a:ln>
              <a:solidFill>
                <a:srgbClr val="002060"/>
              </a:solidFill>
              <a:effectLst/>
            </a:endParaRPr>
          </a:p>
          <a:p>
            <a:pPr marL="457200" marR="0" lvl="1" fontAlgn="base">
              <a:spcBef>
                <a:spcPct val="0"/>
              </a:spcBef>
              <a:spcAft>
                <a:spcPct val="0"/>
              </a:spcAft>
              <a:buClrTx/>
              <a:buSzTx/>
              <a:tabLst/>
            </a:pPr>
            <a:r>
              <a:rPr kumimoji="0" lang="en-US" altLang="en-US" sz="1800" b="0" i="0" u="none" strike="noStrike" cap="none" normalizeH="0" baseline="0" dirty="0">
                <a:ln>
                  <a:noFill/>
                </a:ln>
                <a:solidFill>
                  <a:srgbClr val="002060"/>
                </a:solidFill>
                <a:effectLst/>
              </a:rPr>
              <a:t>Source: SQLite database (launch records) ,Tool: SQL queries in </a:t>
            </a:r>
            <a:r>
              <a:rPr kumimoji="0" lang="en-US" altLang="en-US" sz="1800" b="0" i="0" u="none" strike="noStrike" cap="none" normalizeH="0" baseline="0" dirty="0" err="1">
                <a:ln>
                  <a:noFill/>
                </a:ln>
                <a:solidFill>
                  <a:srgbClr val="002060"/>
                </a:solidFill>
                <a:effectLst/>
              </a:rPr>
              <a:t>Jupyter</a:t>
            </a:r>
            <a:r>
              <a:rPr kumimoji="0" lang="en-US" altLang="en-US" sz="1800" b="0" i="0" u="none" strike="noStrike" cap="none" normalizeH="0" baseline="0" dirty="0">
                <a:ln>
                  <a:noFill/>
                </a:ln>
                <a:solidFill>
                  <a:srgbClr val="002060"/>
                </a:solidFill>
                <a:effectLst/>
              </a:rPr>
              <a:t> Notebook</a:t>
            </a:r>
          </a:p>
          <a:p>
            <a:pPr marL="457200" marR="0" lvl="1" fontAlgn="base">
              <a:spcBef>
                <a:spcPct val="0"/>
              </a:spcBef>
              <a:spcAft>
                <a:spcPct val="0"/>
              </a:spcAft>
              <a:buClrTx/>
              <a:buSzTx/>
              <a:tabLst/>
            </a:pPr>
            <a:r>
              <a:rPr kumimoji="0" lang="en-US" altLang="en-US" sz="1800" b="0" i="0" u="none" strike="noStrike" cap="none" normalizeH="0" baseline="0" dirty="0">
                <a:ln>
                  <a:noFill/>
                </a:ln>
                <a:solidFill>
                  <a:srgbClr val="002060"/>
                </a:solidFill>
                <a:effectLst/>
              </a:rPr>
              <a:t>Data: Structured launch site and outcome records</a:t>
            </a:r>
          </a:p>
          <a:p>
            <a:pPr marL="0" marR="0" lvl="0" fontAlgn="base">
              <a:spcBef>
                <a:spcPct val="0"/>
              </a:spcBef>
              <a:spcAft>
                <a:spcPct val="0"/>
              </a:spcAft>
              <a:buClrTx/>
              <a:buSzTx/>
              <a:tabLst/>
            </a:pPr>
            <a:r>
              <a:rPr kumimoji="0" lang="en-US" altLang="en-US" sz="1800" b="1" i="0" u="none" strike="noStrike" cap="none" normalizeH="0" baseline="0" dirty="0">
                <a:ln>
                  <a:noFill/>
                </a:ln>
                <a:solidFill>
                  <a:srgbClr val="002060"/>
                </a:solidFill>
                <a:effectLst/>
              </a:rPr>
              <a:t>Data Storage &amp; Integration</a:t>
            </a:r>
            <a:endParaRPr kumimoji="0" lang="en-US" altLang="en-US" sz="1800" b="0" i="0" u="none" strike="noStrike" cap="none" normalizeH="0" baseline="0" dirty="0">
              <a:ln>
                <a:noFill/>
              </a:ln>
              <a:solidFill>
                <a:srgbClr val="002060"/>
              </a:solidFill>
              <a:effectLst/>
            </a:endParaRPr>
          </a:p>
          <a:p>
            <a:pPr marL="457200" marR="0" lvl="1" fontAlgn="base">
              <a:spcBef>
                <a:spcPct val="0"/>
              </a:spcBef>
              <a:spcAft>
                <a:spcPct val="0"/>
              </a:spcAft>
              <a:buClrTx/>
              <a:buSzTx/>
              <a:tabLst/>
            </a:pPr>
            <a:r>
              <a:rPr kumimoji="0" lang="en-US" altLang="en-US" sz="1800" b="0" i="0" u="none" strike="noStrike" cap="none" normalizeH="0" baseline="0" dirty="0">
                <a:ln>
                  <a:noFill/>
                </a:ln>
                <a:solidFill>
                  <a:srgbClr val="002060"/>
                </a:solidFill>
                <a:effectLst/>
              </a:rPr>
              <a:t>Format: Combined into pandas </a:t>
            </a:r>
            <a:r>
              <a:rPr kumimoji="0" lang="en-US" altLang="en-US" sz="1800" b="0" i="0" u="none" strike="noStrike" cap="none" normalizeH="0" baseline="0" dirty="0" err="1">
                <a:ln>
                  <a:noFill/>
                </a:ln>
                <a:solidFill>
                  <a:srgbClr val="002060"/>
                </a:solidFill>
                <a:effectLst/>
              </a:rPr>
              <a:t>DataFrames</a:t>
            </a:r>
            <a:r>
              <a:rPr lang="en-US" altLang="en-US" sz="1800" dirty="0">
                <a:solidFill>
                  <a:srgbClr val="002060"/>
                </a:solidFill>
              </a:rPr>
              <a:t> , </a:t>
            </a:r>
            <a:r>
              <a:rPr kumimoji="0" lang="en-US" altLang="en-US" sz="1800" b="0" i="0" u="none" strike="noStrike" cap="none" normalizeH="0" baseline="0" dirty="0">
                <a:ln>
                  <a:noFill/>
                </a:ln>
                <a:solidFill>
                  <a:srgbClr val="002060"/>
                </a:solidFill>
                <a:effectLst/>
              </a:rPr>
              <a:t>Process: Cleaned, joined, and saved in .csv for processing and modeling</a:t>
            </a:r>
          </a:p>
          <a:p>
            <a:pPr marL="457200" marR="0" lvl="1" fontAlgn="base">
              <a:spcBef>
                <a:spcPct val="0"/>
              </a:spcBef>
              <a:spcAft>
                <a:spcPct val="0"/>
              </a:spcAft>
              <a:buClrTx/>
              <a:buSzTx/>
              <a:tabLst/>
            </a:pPr>
            <a:endParaRPr kumimoji="0" lang="en-US" altLang="en-US" sz="1800" b="0" i="0" u="none" strike="noStrike" cap="none" normalizeH="0" baseline="0" dirty="0">
              <a:ln>
                <a:noFill/>
              </a:ln>
              <a:solidFill>
                <a:srgbClr val="002060"/>
              </a:solidFill>
              <a:effectLst/>
            </a:endParaRPr>
          </a:p>
          <a:p>
            <a:pPr marL="0"/>
            <a:endParaRPr lang="en-US" sz="1800" dirty="0">
              <a:solidFill>
                <a:srgbClr val="002060"/>
              </a:solidFill>
            </a:endParaRPr>
          </a:p>
          <a:p>
            <a:pPr marL="0"/>
            <a:endParaRPr lang="en-US" sz="1800" dirty="0">
              <a:solidFill>
                <a:srgbClr val="002060"/>
              </a:solidFill>
            </a:endParaRPr>
          </a:p>
          <a:p>
            <a:pPr marL="0"/>
            <a:endParaRPr lang="en-US" sz="1800" dirty="0">
              <a:solidFill>
                <a:srgbClr val="002060"/>
              </a:solidFill>
            </a:endParaRPr>
          </a:p>
          <a:p>
            <a:pPr marL="0"/>
            <a:endParaRPr lang="en-US" sz="1800" dirty="0">
              <a:solidFill>
                <a:srgbClr val="002060"/>
              </a:solidFill>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5C18459-003F-1012-68B4-FB72F452C69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18B33EE-DCD5-2DCB-7F25-5AD8901FCC46}"/>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12" name="Title 1">
            <a:extLst>
              <a:ext uri="{FF2B5EF4-FFF2-40B4-BE49-F238E27FC236}">
                <a16:creationId xmlns:a16="http://schemas.microsoft.com/office/drawing/2014/main" id="{26D4A629-E9C1-EF92-1D94-2364CE3B45C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dirty="0">
              <a:solidFill>
                <a:srgbClr val="0B49CB"/>
              </a:solidFill>
            </a:endParaRPr>
          </a:p>
        </p:txBody>
      </p:sp>
      <p:sp>
        <p:nvSpPr>
          <p:cNvPr id="4" name="Rectangle 3">
            <a:extLst>
              <a:ext uri="{FF2B5EF4-FFF2-40B4-BE49-F238E27FC236}">
                <a16:creationId xmlns:a16="http://schemas.microsoft.com/office/drawing/2014/main" id="{53FDD223-8CEA-F368-5D86-53591BBAEE9B}"/>
              </a:ext>
            </a:extLst>
          </p:cNvPr>
          <p:cNvSpPr/>
          <p:nvPr/>
        </p:nvSpPr>
        <p:spPr>
          <a:xfrm>
            <a:off x="770013" y="2351567"/>
            <a:ext cx="2636323" cy="6531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SpaceX API</a:t>
            </a:r>
            <a:endParaRPr lang="en-US"/>
          </a:p>
        </p:txBody>
      </p:sp>
      <p:sp>
        <p:nvSpPr>
          <p:cNvPr id="8" name="Rectangle 7">
            <a:extLst>
              <a:ext uri="{FF2B5EF4-FFF2-40B4-BE49-F238E27FC236}">
                <a16:creationId xmlns:a16="http://schemas.microsoft.com/office/drawing/2014/main" id="{0369891F-3060-09AC-9E60-D04A4A28603B}"/>
              </a:ext>
            </a:extLst>
          </p:cNvPr>
          <p:cNvSpPr/>
          <p:nvPr/>
        </p:nvSpPr>
        <p:spPr>
          <a:xfrm>
            <a:off x="770011" y="3667811"/>
            <a:ext cx="2636323" cy="6531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Wikipedia Scraping</a:t>
            </a:r>
            <a:endParaRPr lang="en-US"/>
          </a:p>
        </p:txBody>
      </p:sp>
      <p:sp>
        <p:nvSpPr>
          <p:cNvPr id="9" name="Rectangle 8">
            <a:extLst>
              <a:ext uri="{FF2B5EF4-FFF2-40B4-BE49-F238E27FC236}">
                <a16:creationId xmlns:a16="http://schemas.microsoft.com/office/drawing/2014/main" id="{2309E964-5641-8820-F2DD-3673817A11E7}"/>
              </a:ext>
            </a:extLst>
          </p:cNvPr>
          <p:cNvSpPr/>
          <p:nvPr/>
        </p:nvSpPr>
        <p:spPr>
          <a:xfrm>
            <a:off x="770012" y="4984056"/>
            <a:ext cx="2636323" cy="6531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SQL Launch Database</a:t>
            </a:r>
            <a:endParaRPr lang="en-US"/>
          </a:p>
        </p:txBody>
      </p:sp>
      <p:sp>
        <p:nvSpPr>
          <p:cNvPr id="10" name="Rectangle 9">
            <a:extLst>
              <a:ext uri="{FF2B5EF4-FFF2-40B4-BE49-F238E27FC236}">
                <a16:creationId xmlns:a16="http://schemas.microsoft.com/office/drawing/2014/main" id="{C792078D-3F26-DD3E-C72D-BD7576747FCF}"/>
              </a:ext>
            </a:extLst>
          </p:cNvPr>
          <p:cNvSpPr/>
          <p:nvPr/>
        </p:nvSpPr>
        <p:spPr>
          <a:xfrm>
            <a:off x="5156210" y="3632275"/>
            <a:ext cx="2636323" cy="6531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Unified Pandas DataFrame</a:t>
            </a:r>
            <a:endParaRPr lang="en-US" dirty="0"/>
          </a:p>
        </p:txBody>
      </p:sp>
      <p:sp>
        <p:nvSpPr>
          <p:cNvPr id="11" name="Rectangle 10">
            <a:extLst>
              <a:ext uri="{FF2B5EF4-FFF2-40B4-BE49-F238E27FC236}">
                <a16:creationId xmlns:a16="http://schemas.microsoft.com/office/drawing/2014/main" id="{F5E165D1-6734-2633-F85D-AC5BEE504D61}"/>
              </a:ext>
            </a:extLst>
          </p:cNvPr>
          <p:cNvSpPr/>
          <p:nvPr/>
        </p:nvSpPr>
        <p:spPr>
          <a:xfrm>
            <a:off x="8473144" y="3696059"/>
            <a:ext cx="2636323" cy="6531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Data Wrangling &amp; EDA</a:t>
            </a:r>
            <a:endParaRPr lang="en-US" dirty="0"/>
          </a:p>
        </p:txBody>
      </p:sp>
      <p:cxnSp>
        <p:nvCxnSpPr>
          <p:cNvPr id="15" name="Straight Arrow Connector 14">
            <a:extLst>
              <a:ext uri="{FF2B5EF4-FFF2-40B4-BE49-F238E27FC236}">
                <a16:creationId xmlns:a16="http://schemas.microsoft.com/office/drawing/2014/main" id="{955F6956-5AB6-DF20-BCDE-CC9ACD526E50}"/>
              </a:ext>
            </a:extLst>
          </p:cNvPr>
          <p:cNvCxnSpPr>
            <a:cxnSpLocks/>
          </p:cNvCxnSpPr>
          <p:nvPr/>
        </p:nvCxnSpPr>
        <p:spPr>
          <a:xfrm>
            <a:off x="3406336" y="2678138"/>
            <a:ext cx="760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64AF4B-13BC-01EC-C2F7-E3996021C489}"/>
              </a:ext>
            </a:extLst>
          </p:cNvPr>
          <p:cNvCxnSpPr>
            <a:cxnSpLocks/>
          </p:cNvCxnSpPr>
          <p:nvPr/>
        </p:nvCxnSpPr>
        <p:spPr>
          <a:xfrm>
            <a:off x="3406336" y="3958846"/>
            <a:ext cx="760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7C7DF7-3428-988F-7947-6D9632245059}"/>
              </a:ext>
            </a:extLst>
          </p:cNvPr>
          <p:cNvCxnSpPr>
            <a:cxnSpLocks/>
          </p:cNvCxnSpPr>
          <p:nvPr/>
        </p:nvCxnSpPr>
        <p:spPr>
          <a:xfrm>
            <a:off x="3406334" y="5336609"/>
            <a:ext cx="760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AA9D04-4B16-8BBE-F3C4-746AD31A7230}"/>
              </a:ext>
            </a:extLst>
          </p:cNvPr>
          <p:cNvCxnSpPr>
            <a:cxnSpLocks/>
          </p:cNvCxnSpPr>
          <p:nvPr/>
        </p:nvCxnSpPr>
        <p:spPr>
          <a:xfrm>
            <a:off x="7792533" y="3972296"/>
            <a:ext cx="5304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B7DBFBF-0290-CFD3-F46F-D4697ACA0BF1}"/>
              </a:ext>
            </a:extLst>
          </p:cNvPr>
          <p:cNvCxnSpPr>
            <a:cxnSpLocks/>
          </p:cNvCxnSpPr>
          <p:nvPr/>
        </p:nvCxnSpPr>
        <p:spPr>
          <a:xfrm>
            <a:off x="4145691" y="2656646"/>
            <a:ext cx="47502" cy="2679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DB55F95-05FC-0CB6-95C3-0A9E676D03F3}"/>
              </a:ext>
            </a:extLst>
          </p:cNvPr>
          <p:cNvCxnSpPr>
            <a:cxnSpLocks/>
          </p:cNvCxnSpPr>
          <p:nvPr/>
        </p:nvCxnSpPr>
        <p:spPr>
          <a:xfrm>
            <a:off x="4318757" y="3930147"/>
            <a:ext cx="760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24524-F912-B555-2CC9-9E3C39CEA91F}"/>
              </a:ext>
            </a:extLst>
          </p:cNvPr>
          <p:cNvSpPr txBox="1"/>
          <p:nvPr/>
        </p:nvSpPr>
        <p:spPr>
          <a:xfrm>
            <a:off x="770011" y="1492095"/>
            <a:ext cx="6097978" cy="400110"/>
          </a:xfrm>
          <a:prstGeom prst="rect">
            <a:avLst/>
          </a:prstGeom>
          <a:noFill/>
        </p:spPr>
        <p:txBody>
          <a:bodyPr wrap="square">
            <a:spAutoFit/>
          </a:bodyPr>
          <a:lstStyle/>
          <a:p>
            <a:pPr>
              <a:spcBef>
                <a:spcPts val="1400"/>
              </a:spcBef>
              <a:buFont typeface="Arial" panose="020B0604020202020204" pitchFamily="34" charset="0"/>
              <a:buChar char="•"/>
            </a:pPr>
            <a:r>
              <a:rPr lang="en-US" sz="2000" b="1" dirty="0">
                <a:solidFill>
                  <a:srgbClr val="002060"/>
                </a:solidFill>
                <a:latin typeface="+mn-lt"/>
              </a:rPr>
              <a:t>Flow chart</a:t>
            </a:r>
          </a:p>
        </p:txBody>
      </p:sp>
    </p:spTree>
    <p:extLst>
      <p:ext uri="{BB962C8B-B14F-4D97-AF65-F5344CB8AC3E}">
        <p14:creationId xmlns:p14="http://schemas.microsoft.com/office/powerpoint/2010/main" val="687944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graphicFrame>
        <p:nvGraphicFramePr>
          <p:cNvPr id="10" name="Content Placeholder 4">
            <a:extLst>
              <a:ext uri="{FF2B5EF4-FFF2-40B4-BE49-F238E27FC236}">
                <a16:creationId xmlns:a16="http://schemas.microsoft.com/office/drawing/2014/main" id="{567D73C6-AB9A-A79B-D124-5995B6BA005A}"/>
              </a:ext>
            </a:extLst>
          </p:cNvPr>
          <p:cNvGraphicFramePr>
            <a:graphicFrameLocks noGrp="1"/>
          </p:cNvGraphicFramePr>
          <p:nvPr>
            <p:ph idx="4294967295"/>
            <p:extLst>
              <p:ext uri="{D42A27DB-BD31-4B8C-83A1-F6EECF244321}">
                <p14:modId xmlns:p14="http://schemas.microsoft.com/office/powerpoint/2010/main" val="1288853457"/>
              </p:ext>
            </p:extLst>
          </p:nvPr>
        </p:nvGraphicFramePr>
        <p:xfrm>
          <a:off x="7550790" y="1854709"/>
          <a:ext cx="4324535"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10664" y="1440251"/>
            <a:ext cx="6307683" cy="4225925"/>
          </a:xfrm>
          <a:prstGeom prst="rect">
            <a:avLst/>
          </a:prstGeom>
        </p:spPr>
        <p:txBody>
          <a:bodyPr vert="horz" lIns="91440" tIns="45720" rIns="91440" bIns="45720" rtlCol="0" anchor="t">
            <a:noAutofit/>
          </a:bodyPr>
          <a:lstStyle/>
          <a:p>
            <a:pPr marL="0" indent="0">
              <a:lnSpc>
                <a:spcPct val="100000"/>
              </a:lnSpc>
              <a:spcBef>
                <a:spcPts val="1400"/>
              </a:spcBef>
              <a:buNone/>
            </a:pPr>
            <a:r>
              <a:rPr lang="en-US" sz="1600" dirty="0">
                <a:solidFill>
                  <a:srgbClr val="002060"/>
                </a:solidFill>
              </a:rPr>
              <a:t>To collect structured, real-time SpaceX launch data, we used the official </a:t>
            </a:r>
            <a:r>
              <a:rPr lang="en-US" sz="1600" b="1" dirty="0">
                <a:solidFill>
                  <a:srgbClr val="002060"/>
                </a:solidFill>
              </a:rPr>
              <a:t>SpaceX REST API</a:t>
            </a:r>
            <a:r>
              <a:rPr lang="en-US" sz="1600" dirty="0">
                <a:solidFill>
                  <a:srgbClr val="002060"/>
                </a:solidFill>
              </a:rPr>
              <a:t>. This allowed us to programmatically extract up-to-date and detailed mission data for downstream analysis.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2060"/>
                </a:solidFill>
                <a:effectLst/>
                <a:latin typeface="Arial" panose="020B0604020202020204" pitchFamily="34" charset="0"/>
              </a:rPr>
              <a:t>Key Phrases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2060"/>
                </a:solidFill>
                <a:effectLst/>
                <a:latin typeface="Arial" panose="020B0604020202020204" pitchFamily="34" charset="0"/>
              </a:rPr>
              <a:t>API Endpoint Used</a:t>
            </a:r>
            <a:r>
              <a:rPr kumimoji="0" lang="en-US" altLang="en-US" sz="1600" b="0" i="0" u="none" strike="noStrike" cap="none" normalizeH="0" baseline="0" dirty="0">
                <a:ln>
                  <a:noFill/>
                </a:ln>
                <a:solidFill>
                  <a:srgbClr val="002060"/>
                </a:solidFill>
                <a:effectLst/>
                <a:latin typeface="Arial" panose="020B0604020202020204" pitchFamily="34" charset="0"/>
              </a:rPr>
              <a:t>: </a:t>
            </a:r>
            <a:r>
              <a:rPr kumimoji="0" lang="en-US" altLang="en-US" sz="1600" b="0" i="0" u="none" strike="noStrike" cap="none" normalizeH="0" baseline="0" dirty="0">
                <a:ln>
                  <a:noFill/>
                </a:ln>
                <a:solidFill>
                  <a:srgbClr val="002060"/>
                </a:solidFill>
                <a:effectLst/>
                <a:latin typeface="Arial Unicode MS"/>
              </a:rPr>
              <a:t>https://api.spacexdata.com/v4/launches</a:t>
            </a:r>
            <a:endParaRPr kumimoji="0" lang="en-US" altLang="en-US" sz="1600" b="0" i="0" u="none" strike="noStrike" cap="none" normalizeH="0" baseline="0" dirty="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2060"/>
                </a:solidFill>
                <a:effectLst/>
                <a:latin typeface="Arial" panose="020B0604020202020204" pitchFamily="34" charset="0"/>
              </a:rPr>
              <a:t>Tool</a:t>
            </a:r>
            <a:r>
              <a:rPr kumimoji="0" lang="en-US" altLang="en-US" sz="1600" b="0" i="0" u="none" strike="noStrike" cap="none" normalizeH="0" baseline="0" dirty="0">
                <a:ln>
                  <a:noFill/>
                </a:ln>
                <a:solidFill>
                  <a:srgbClr val="002060"/>
                </a:solidFill>
                <a:effectLst/>
                <a:latin typeface="Arial" panose="020B0604020202020204" pitchFamily="34" charset="0"/>
              </a:rPr>
              <a:t>: Python </a:t>
            </a:r>
            <a:r>
              <a:rPr kumimoji="0" lang="en-US" altLang="en-US" sz="1600" b="0" i="0" u="none" strike="noStrike" cap="none" normalizeH="0" baseline="0" dirty="0">
                <a:ln>
                  <a:noFill/>
                </a:ln>
                <a:solidFill>
                  <a:srgbClr val="002060"/>
                </a:solidFill>
                <a:effectLst/>
                <a:latin typeface="Arial Unicode MS"/>
              </a:rPr>
              <a:t>requests</a:t>
            </a:r>
            <a:r>
              <a:rPr kumimoji="0" lang="en-US" altLang="en-US" sz="1600" b="0" i="0" u="none" strike="noStrike" cap="none" normalizeH="0" baseline="0" dirty="0">
                <a:ln>
                  <a:noFill/>
                </a:ln>
                <a:solidFill>
                  <a:srgbClr val="002060"/>
                </a:solidFill>
                <a:effectLst/>
              </a:rPr>
              <a:t> library</a:t>
            </a:r>
            <a:endParaRPr kumimoji="0" lang="en-US" altLang="en-US" sz="16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2060"/>
                </a:solidFill>
                <a:effectLst/>
                <a:latin typeface="Arial" panose="020B0604020202020204" pitchFamily="34" charset="0"/>
              </a:rPr>
              <a:t>Data Extracted</a:t>
            </a:r>
            <a:r>
              <a:rPr kumimoji="0" lang="en-US" altLang="en-US" sz="1600" b="0" i="0" u="none" strike="noStrike" cap="none" normalizeH="0" baseline="0" dirty="0">
                <a:ln>
                  <a:noFill/>
                </a:ln>
                <a:solidFill>
                  <a:srgbClr val="002060"/>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Launch dates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Mission names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Launch pad info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Booster version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Orbit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Payload mass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Launch outcome (success/failure)</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2060"/>
                </a:solidFill>
                <a:effectLst/>
                <a:latin typeface="Arial" panose="020B0604020202020204" pitchFamily="34" charset="0"/>
              </a:rPr>
              <a:t>Format</a:t>
            </a:r>
            <a:r>
              <a:rPr kumimoji="0" lang="en-US" altLang="en-US" sz="1600" b="0" i="0" u="none" strike="noStrike" cap="none" normalizeH="0" baseline="0" dirty="0">
                <a:ln>
                  <a:noFill/>
                </a:ln>
                <a:solidFill>
                  <a:srgbClr val="002060"/>
                </a:solidFill>
                <a:effectLst/>
                <a:latin typeface="Arial" panose="020B0604020202020204" pitchFamily="34" charset="0"/>
              </a:rPr>
              <a:t>: JSON → Normalized into pandas </a:t>
            </a:r>
            <a:r>
              <a:rPr kumimoji="0" lang="en-US" altLang="en-US" sz="1600" b="0" i="0" u="none" strike="noStrike" cap="none" normalizeH="0" baseline="0" dirty="0" err="1">
                <a:ln>
                  <a:noFill/>
                </a:ln>
                <a:solidFill>
                  <a:srgbClr val="002060"/>
                </a:solidFill>
                <a:effectLst/>
                <a:latin typeface="Arial" panose="020B0604020202020204" pitchFamily="34" charset="0"/>
              </a:rPr>
              <a:t>DataFrame</a:t>
            </a:r>
            <a:endParaRPr kumimoji="0" lang="en-US" altLang="en-US" sz="16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2060"/>
                </a:solidFill>
                <a:effectLst/>
                <a:latin typeface="Arial" panose="020B0604020202020204" pitchFamily="34" charset="0"/>
              </a:rPr>
              <a:t>Storage</a:t>
            </a:r>
            <a:r>
              <a:rPr kumimoji="0" lang="en-US" altLang="en-US" sz="1600" b="0" i="0" u="none" strike="noStrike" cap="none" normalizeH="0" baseline="0" dirty="0">
                <a:ln>
                  <a:noFill/>
                </a:ln>
                <a:solidFill>
                  <a:srgbClr val="002060"/>
                </a:solidFill>
                <a:effectLst/>
                <a:latin typeface="Arial" panose="020B0604020202020204" pitchFamily="34" charset="0"/>
              </a:rPr>
              <a:t>: Data exported as </a:t>
            </a:r>
            <a:r>
              <a:rPr kumimoji="0" lang="en-US" altLang="en-US" sz="1600" b="0" i="0" u="none" strike="noStrike" cap="none" normalizeH="0" baseline="0" dirty="0">
                <a:ln>
                  <a:noFill/>
                </a:ln>
                <a:solidFill>
                  <a:srgbClr val="002060"/>
                </a:solidFill>
                <a:effectLst/>
                <a:latin typeface="Arial Unicode MS"/>
              </a:rPr>
              <a:t>.csv</a:t>
            </a:r>
            <a:r>
              <a:rPr kumimoji="0" lang="en-US" altLang="en-US" sz="1600" b="0" i="0" u="none" strike="noStrike" cap="none" normalizeH="0" baseline="0" dirty="0">
                <a:ln>
                  <a:noFill/>
                </a:ln>
                <a:solidFill>
                  <a:srgbClr val="002060"/>
                </a:solidFill>
                <a:effectLst/>
              </a:rPr>
              <a:t> and used in </a:t>
            </a:r>
            <a:r>
              <a:rPr kumimoji="0" lang="en-US" altLang="en-US" sz="1600" b="0" i="0" u="none" strike="noStrike" cap="none" normalizeH="0" baseline="0" dirty="0" err="1">
                <a:ln>
                  <a:noFill/>
                </a:ln>
                <a:solidFill>
                  <a:srgbClr val="002060"/>
                </a:solidFill>
                <a:effectLst/>
              </a:rPr>
              <a:t>Jupyter</a:t>
            </a:r>
            <a:r>
              <a:rPr kumimoji="0" lang="en-US" altLang="en-US" sz="1600" b="0" i="0" u="none" strike="noStrike" cap="none" normalizeH="0" baseline="0" dirty="0">
                <a:ln>
                  <a:noFill/>
                </a:ln>
                <a:solidFill>
                  <a:srgbClr val="002060"/>
                </a:solidFill>
                <a:effectLst/>
              </a:rPr>
              <a:t> notebooks for further processing</a:t>
            </a:r>
            <a:endParaRPr lang="en-US" sz="1600" dirty="0">
              <a:solidFill>
                <a:srgbClr val="002060"/>
              </a:solidFill>
              <a:latin typeface="Abadi"/>
            </a:endParaRPr>
          </a:p>
          <a:p>
            <a:pPr>
              <a:lnSpc>
                <a:spcPct val="100000"/>
              </a:lnSpc>
              <a:spcBef>
                <a:spcPts val="1400"/>
              </a:spcBef>
            </a:pPr>
            <a:endParaRPr lang="en-US" sz="1200" dirty="0">
              <a:solidFill>
                <a:schemeClr val="accent3">
                  <a:lumMod val="25000"/>
                </a:schemeClr>
              </a:solidFill>
              <a:highlight>
                <a:srgbClr val="FFFF00"/>
              </a:highlight>
              <a:latin typeface="Abadi" panose="020B0604020104020204" pitchFamily="34" charset="0"/>
            </a:endParaRPr>
          </a:p>
          <a:p>
            <a:endParaRPr lang="en-US" sz="1200" dirty="0"/>
          </a:p>
          <a:p>
            <a:endParaRPr lang="en-US" sz="1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E2AC0F65-A531-5F88-BE83-5E668414BBA0}"/>
              </a:ext>
            </a:extLst>
          </p:cNvPr>
          <p:cNvSpPr>
            <a:spLocks noChangeArrowheads="1"/>
          </p:cNvSpPr>
          <p:nvPr/>
        </p:nvSpPr>
        <p:spPr bwMode="auto">
          <a:xfrm>
            <a:off x="464971" y="6057878"/>
            <a:ext cx="772358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rgbClr val="002060"/>
                </a:solidFill>
                <a:effectLst/>
                <a:latin typeface="Arial" panose="020B0604020202020204" pitchFamily="34" charset="0"/>
              </a:rPr>
              <a:t>📁 </a:t>
            </a:r>
            <a:r>
              <a:rPr kumimoji="0" lang="en-US" altLang="en-US" sz="1400" b="1" i="0" u="none" strike="noStrike" cap="none" normalizeH="0" baseline="0" dirty="0">
                <a:ln>
                  <a:noFill/>
                </a:ln>
                <a:solidFill>
                  <a:srgbClr val="002060"/>
                </a:solidFill>
                <a:effectLst/>
                <a:latin typeface="Arial" panose="020B0604020202020204" pitchFamily="34" charset="0"/>
              </a:rPr>
              <a:t>GitHub Repository</a:t>
            </a:r>
            <a:r>
              <a:rPr kumimoji="0" lang="en-US" altLang="en-US" sz="1400" b="0" i="0" u="none" strike="noStrike" cap="none" normalizeH="0" baseline="0" dirty="0">
                <a:ln>
                  <a:noFill/>
                </a:ln>
                <a:solidFill>
                  <a:srgbClr val="002060"/>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2060"/>
                </a:solidFill>
                <a:effectLst/>
                <a:latin typeface="Arial" panose="020B0604020202020204" pitchFamily="34" charset="0"/>
                <a:hlinkClick r:id="rId9"/>
              </a:rPr>
              <a:t>https://github.com/samford12/Capstone/blob/main/jupyter-labs-spacex-data-collection-api.ipynb</a:t>
            </a:r>
            <a:endParaRPr kumimoji="0" lang="en-US" altLang="en-US" sz="14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2060"/>
              </a:solidFill>
              <a:effectLst/>
              <a:latin typeface="Arial" panose="020B0604020202020204" pitchFamily="34" charset="0"/>
            </a:endParaRPr>
          </a:p>
        </p:txBody>
      </p:sp>
      <p:sp>
        <p:nvSpPr>
          <p:cNvPr id="9" name="TextBox 8">
            <a:extLst>
              <a:ext uri="{FF2B5EF4-FFF2-40B4-BE49-F238E27FC236}">
                <a16:creationId xmlns:a16="http://schemas.microsoft.com/office/drawing/2014/main" id="{FE40D481-D7CD-20CD-63E4-4F45F1181B64}"/>
              </a:ext>
            </a:extLst>
          </p:cNvPr>
          <p:cNvSpPr txBox="1"/>
          <p:nvPr/>
        </p:nvSpPr>
        <p:spPr>
          <a:xfrm>
            <a:off x="8714772" y="1440251"/>
            <a:ext cx="2853264" cy="400110"/>
          </a:xfrm>
          <a:prstGeom prst="rect">
            <a:avLst/>
          </a:prstGeom>
          <a:noFill/>
        </p:spPr>
        <p:txBody>
          <a:bodyPr wrap="square">
            <a:spAutoFit/>
          </a:bodyPr>
          <a:lstStyle/>
          <a:p>
            <a:pPr>
              <a:spcBef>
                <a:spcPts val="1400"/>
              </a:spcBef>
            </a:pPr>
            <a:r>
              <a:rPr lang="en-US" sz="2000" b="1" dirty="0">
                <a:solidFill>
                  <a:srgbClr val="002060"/>
                </a:solidFill>
                <a:latin typeface="+mn-lt"/>
              </a:rPr>
              <a:t>Flow chart</a:t>
            </a:r>
          </a:p>
        </p:txBody>
      </p:sp>
    </p:spTree>
    <p:extLst>
      <p:ext uri="{BB962C8B-B14F-4D97-AF65-F5344CB8AC3E}">
        <p14:creationId xmlns:p14="http://schemas.microsoft.com/office/powerpoint/2010/main" val="28031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1392499"/>
            <a:ext cx="6897113" cy="4796144"/>
          </a:xfrm>
          <a:prstGeom prst="rect">
            <a:avLst/>
          </a:prstGeom>
        </p:spPr>
        <p:txBody>
          <a:bodyPr lIns="91440" tIns="45720" rIns="91440" bIns="45720" anchor="t">
            <a:noAutofit/>
          </a:bodyPr>
          <a:lstStyle/>
          <a:p>
            <a:pPr marL="0" indent="0">
              <a:buNone/>
            </a:pPr>
            <a:r>
              <a:rPr lang="en-US" sz="1600" dirty="0">
                <a:solidFill>
                  <a:srgbClr val="002060"/>
                </a:solidFill>
              </a:rPr>
              <a:t>Web scraping was used to supplement the SpaceX API data by extracting historical mission details from </a:t>
            </a:r>
            <a:r>
              <a:rPr lang="en-US" sz="1600" b="1" dirty="0">
                <a:solidFill>
                  <a:srgbClr val="002060"/>
                </a:solidFill>
              </a:rPr>
              <a:t>public web sources</a:t>
            </a:r>
            <a:r>
              <a:rPr lang="en-US" sz="1600" dirty="0">
                <a:solidFill>
                  <a:srgbClr val="002060"/>
                </a:solidFill>
              </a:rPr>
              <a:t>, primarily </a:t>
            </a:r>
            <a:r>
              <a:rPr lang="en-US" sz="1600" b="1" dirty="0">
                <a:solidFill>
                  <a:srgbClr val="002060"/>
                </a:solidFill>
              </a:rPr>
              <a:t>Wikipedia</a:t>
            </a:r>
            <a:r>
              <a:rPr lang="en-US" sz="1600" dirty="0">
                <a:solidFill>
                  <a:srgbClr val="002060"/>
                </a:solidFill>
              </a:rPr>
              <a:t>. This enriched our dataset with additional features not available via the API.</a:t>
            </a:r>
            <a:endParaRPr kumimoji="0" lang="en-US" altLang="en-US" sz="16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2060"/>
                </a:solidFill>
                <a:effectLst/>
                <a:latin typeface="Arial" panose="020B0604020202020204" pitchFamily="34" charset="0"/>
              </a:rPr>
              <a:t>Source Website</a:t>
            </a:r>
            <a:r>
              <a:rPr kumimoji="0" lang="en-US" altLang="en-US" sz="1600" b="0" i="0" u="none" strike="noStrike" cap="none" normalizeH="0" baseline="0" dirty="0">
                <a:ln>
                  <a:noFill/>
                </a:ln>
                <a:solidFill>
                  <a:srgbClr val="002060"/>
                </a:solidFill>
                <a:effectLst/>
                <a:latin typeface="Arial" panose="020B0604020202020204" pitchFamily="34" charset="0"/>
              </a:rPr>
              <a:t>: </a:t>
            </a:r>
            <a:r>
              <a:rPr kumimoji="0" lang="en-US" altLang="en-US" sz="1600" b="0" i="0" u="none" strike="noStrike" cap="none" normalizeH="0" baseline="0" dirty="0">
                <a:ln>
                  <a:noFill/>
                </a:ln>
                <a:solidFill>
                  <a:srgbClr val="002060"/>
                </a:solidFill>
                <a:effectLst/>
                <a:latin typeface="Arial" panose="020B0604020202020204" pitchFamily="34" charset="0"/>
                <a:hlinkClick r:id="rId3">
                  <a:extLst>
                    <a:ext uri="{A12FA001-AC4F-418D-AE19-62706E023703}">
                      <ahyp:hlinkClr xmlns:ahyp="http://schemas.microsoft.com/office/drawing/2018/hyperlinkcolor" val="tx"/>
                    </a:ext>
                  </a:extLst>
                </a:hlinkClick>
              </a:rPr>
              <a:t>Wikipedia – SpaceX Launch History</a:t>
            </a:r>
            <a:endParaRPr kumimoji="0" lang="en-US" altLang="en-US" sz="16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2060"/>
                </a:solidFill>
                <a:effectLst/>
                <a:latin typeface="Arial" panose="020B0604020202020204" pitchFamily="34" charset="0"/>
              </a:rPr>
              <a:t>Tool Used</a:t>
            </a:r>
            <a:r>
              <a:rPr kumimoji="0" lang="en-US" altLang="en-US" sz="1600" b="0" i="0" u="none" strike="noStrike" cap="none" normalizeH="0" baseline="0" dirty="0">
                <a:ln>
                  <a:noFill/>
                </a:ln>
                <a:solidFill>
                  <a:srgbClr val="002060"/>
                </a:solidFill>
                <a:effectLst/>
                <a:latin typeface="Arial" panose="020B0604020202020204" pitchFamily="34" charset="0"/>
              </a:rPr>
              <a:t>: </a:t>
            </a:r>
            <a:r>
              <a:rPr kumimoji="0" lang="en-US" altLang="en-US" sz="1600" b="0" i="0" u="none" strike="noStrike" cap="none" normalizeH="0" baseline="0" dirty="0" err="1">
                <a:ln>
                  <a:noFill/>
                </a:ln>
                <a:solidFill>
                  <a:srgbClr val="002060"/>
                </a:solidFill>
                <a:effectLst/>
                <a:latin typeface="Arial Unicode MS"/>
              </a:rPr>
              <a:t>BeautifulSoup</a:t>
            </a:r>
            <a:r>
              <a:rPr kumimoji="0" lang="en-US" altLang="en-US" sz="1600" b="0" i="0" u="none" strike="noStrike" cap="none" normalizeH="0" baseline="0" dirty="0">
                <a:ln>
                  <a:noFill/>
                </a:ln>
                <a:solidFill>
                  <a:srgbClr val="002060"/>
                </a:solidFill>
                <a:effectLst/>
              </a:rPr>
              <a:t> (HTML parsing)</a:t>
            </a:r>
            <a:endParaRPr kumimoji="0" lang="en-US" altLang="en-US" sz="16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2060"/>
                </a:solidFill>
                <a:effectLst/>
                <a:latin typeface="Arial" panose="020B0604020202020204" pitchFamily="34" charset="0"/>
              </a:rPr>
              <a:t>Library</a:t>
            </a:r>
            <a:r>
              <a:rPr kumimoji="0" lang="en-US" altLang="en-US" sz="1600" b="0" i="0" u="none" strike="noStrike" cap="none" normalizeH="0" baseline="0" dirty="0">
                <a:ln>
                  <a:noFill/>
                </a:ln>
                <a:solidFill>
                  <a:srgbClr val="002060"/>
                </a:solidFill>
                <a:effectLst/>
                <a:latin typeface="Arial" panose="020B0604020202020204" pitchFamily="34" charset="0"/>
              </a:rPr>
              <a:t>: </a:t>
            </a:r>
            <a:r>
              <a:rPr kumimoji="0" lang="en-US" altLang="en-US" sz="1600" b="0" i="0" u="none" strike="noStrike" cap="none" normalizeH="0" baseline="0" dirty="0">
                <a:ln>
                  <a:noFill/>
                </a:ln>
                <a:solidFill>
                  <a:srgbClr val="002060"/>
                </a:solidFill>
                <a:effectLst/>
                <a:latin typeface="Arial Unicode MS"/>
              </a:rPr>
              <a:t>requests</a:t>
            </a:r>
            <a:r>
              <a:rPr kumimoji="0" lang="en-US" altLang="en-US" sz="1600" b="0" i="0" u="none" strike="noStrike" cap="none" normalizeH="0" baseline="0" dirty="0">
                <a:ln>
                  <a:noFill/>
                </a:ln>
                <a:solidFill>
                  <a:srgbClr val="002060"/>
                </a:solidFill>
                <a:effectLst/>
              </a:rPr>
              <a:t>, </a:t>
            </a:r>
            <a:r>
              <a:rPr kumimoji="0" lang="en-US" altLang="en-US" sz="1600" b="0" i="0" u="none" strike="noStrike" cap="none" normalizeH="0" baseline="0" dirty="0">
                <a:ln>
                  <a:noFill/>
                </a:ln>
                <a:solidFill>
                  <a:srgbClr val="002060"/>
                </a:solidFill>
                <a:effectLst/>
                <a:latin typeface="Arial Unicode MS"/>
              </a:rPr>
              <a:t>pandas</a:t>
            </a:r>
            <a:endParaRPr kumimoji="0" lang="en-US" altLang="en-US" sz="1600" b="0" i="0" u="none" strike="noStrike" cap="none" normalizeH="0" baseline="0" dirty="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2060"/>
                </a:solidFill>
                <a:effectLst/>
                <a:latin typeface="Arial" panose="020B0604020202020204" pitchFamily="34" charset="0"/>
              </a:rPr>
              <a:t>Data Extracted</a:t>
            </a:r>
            <a:r>
              <a:rPr kumimoji="0" lang="en-US" altLang="en-US" sz="1600" b="0" i="0" u="none" strike="noStrike" cap="none" normalizeH="0" baseline="0" dirty="0">
                <a:ln>
                  <a:noFill/>
                </a:ln>
                <a:solidFill>
                  <a:srgbClr val="002060"/>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Mission names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Launch dates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Rocket types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Payloads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Launch outcomes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Orbit details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2060"/>
                </a:solidFill>
                <a:effectLst/>
                <a:latin typeface="Arial" panose="020B0604020202020204" pitchFamily="34" charset="0"/>
              </a:rPr>
              <a:t>Process Summary</a:t>
            </a:r>
            <a:r>
              <a:rPr kumimoji="0" lang="en-US" altLang="en-US" sz="1600" b="0" i="0" u="none" strike="noStrike" cap="none" normalizeH="0" baseline="0" dirty="0">
                <a:ln>
                  <a:noFill/>
                </a:ln>
                <a:solidFill>
                  <a:srgbClr val="002060"/>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Request HTML → Parse tables → Clean data → Convert to pandas </a:t>
            </a:r>
            <a:r>
              <a:rPr kumimoji="0" lang="en-US" altLang="en-US" sz="1600" b="0" i="0" u="none" strike="noStrike" cap="none" normalizeH="0" baseline="0" dirty="0" err="1">
                <a:ln>
                  <a:noFill/>
                </a:ln>
                <a:solidFill>
                  <a:srgbClr val="002060"/>
                </a:solidFill>
                <a:effectLst/>
                <a:latin typeface="Arial" panose="020B0604020202020204" pitchFamily="34" charset="0"/>
              </a:rPr>
              <a:t>DataFrame</a:t>
            </a:r>
            <a:endParaRPr kumimoji="0" lang="en-US" altLang="en-US" sz="1600" b="0" i="0" u="none" strike="noStrike" cap="none" normalizeH="0" baseline="0" dirty="0">
              <a:ln>
                <a:noFill/>
              </a:ln>
              <a:solidFill>
                <a:srgbClr val="00206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Final dataset saved as </a:t>
            </a:r>
            <a:r>
              <a:rPr kumimoji="0" lang="en-US" altLang="en-US" sz="1600" b="0" i="0" u="none" strike="noStrike" cap="none" normalizeH="0" baseline="0" dirty="0">
                <a:ln>
                  <a:noFill/>
                </a:ln>
                <a:solidFill>
                  <a:srgbClr val="002060"/>
                </a:solidFill>
                <a:effectLst/>
                <a:latin typeface="Arial Unicode MS"/>
              </a:rPr>
              <a:t>.csv</a:t>
            </a:r>
            <a:r>
              <a:rPr kumimoji="0" lang="en-US" altLang="en-US" sz="1600" b="0" i="0" u="none" strike="noStrike" cap="none" normalizeH="0" baseline="0" dirty="0">
                <a:ln>
                  <a:noFill/>
                </a:ln>
                <a:solidFill>
                  <a:srgbClr val="002060"/>
                </a:solidFill>
                <a:effectLst/>
              </a:rPr>
              <a:t> and merged with API data for full pipeline analysis</a:t>
            </a:r>
            <a:endParaRPr kumimoji="0" lang="en-US" altLang="en-US" sz="16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7576457" y="1818698"/>
            <a:ext cx="4127315" cy="4206875"/>
          </a:xfrm>
          <a:prstGeom prst="rect">
            <a:avLst/>
          </a:prstGeom>
          <a:ln>
            <a:solidFill>
              <a:srgbClr val="0B49CB"/>
            </a:solidFill>
            <a:prstDash val="dash"/>
          </a:ln>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solidFill>
                  <a:srgbClr val="1C7DDB"/>
                </a:solidFill>
                <a:latin typeface="Abadi"/>
              </a:rPr>
              <a:t>[Wikipedia Launch Page URL]</a:t>
            </a:r>
          </a:p>
          <a:p>
            <a:pPr marL="0" indent="0" algn="ctr">
              <a:buFont typeface="Arial" panose="020B0604020202020204" pitchFamily="34" charset="0"/>
              <a:buNone/>
            </a:pPr>
            <a:r>
              <a:rPr lang="en-US" sz="2200" dirty="0">
                <a:solidFill>
                  <a:srgbClr val="1C7DDB"/>
                </a:solidFill>
                <a:latin typeface="Abadi"/>
              </a:rPr>
              <a:t>            ↓</a:t>
            </a:r>
          </a:p>
          <a:p>
            <a:pPr marL="0" indent="0" algn="ctr">
              <a:buFont typeface="Arial" panose="020B0604020202020204" pitchFamily="34" charset="0"/>
              <a:buNone/>
            </a:pPr>
            <a:r>
              <a:rPr lang="en-US" sz="2200" dirty="0">
                <a:solidFill>
                  <a:srgbClr val="1C7DDB"/>
                </a:solidFill>
                <a:latin typeface="Abadi"/>
              </a:rPr>
              <a:t>   [</a:t>
            </a:r>
            <a:r>
              <a:rPr lang="en-US" sz="2200" dirty="0" err="1">
                <a:solidFill>
                  <a:srgbClr val="1C7DDB"/>
                </a:solidFill>
                <a:latin typeface="Abadi"/>
              </a:rPr>
              <a:t>requests.get</a:t>
            </a:r>
            <a:r>
              <a:rPr lang="en-US" sz="2200" dirty="0">
                <a:solidFill>
                  <a:srgbClr val="1C7DDB"/>
                </a:solidFill>
                <a:latin typeface="Abadi"/>
              </a:rPr>
              <a:t>(URL)]</a:t>
            </a:r>
          </a:p>
          <a:p>
            <a:pPr marL="0" indent="0" algn="ctr">
              <a:buFont typeface="Arial" panose="020B0604020202020204" pitchFamily="34" charset="0"/>
              <a:buNone/>
            </a:pPr>
            <a:r>
              <a:rPr lang="en-US" sz="2200" dirty="0">
                <a:solidFill>
                  <a:srgbClr val="1C7DDB"/>
                </a:solidFill>
                <a:latin typeface="Abadi"/>
              </a:rPr>
              <a:t>            ↓</a:t>
            </a:r>
          </a:p>
          <a:p>
            <a:pPr marL="0" indent="0" algn="ctr">
              <a:buFont typeface="Arial" panose="020B0604020202020204" pitchFamily="34" charset="0"/>
              <a:buNone/>
            </a:pPr>
            <a:r>
              <a:rPr lang="en-US" sz="2200" dirty="0">
                <a:solidFill>
                  <a:srgbClr val="1C7DDB"/>
                </a:solidFill>
                <a:latin typeface="Abadi"/>
              </a:rPr>
              <a:t> [</a:t>
            </a:r>
            <a:r>
              <a:rPr lang="en-US" sz="2200" dirty="0" err="1">
                <a:solidFill>
                  <a:srgbClr val="1C7DDB"/>
                </a:solidFill>
                <a:latin typeface="Abadi"/>
              </a:rPr>
              <a:t>BeautifulSoup</a:t>
            </a:r>
            <a:r>
              <a:rPr lang="en-US" sz="2200" dirty="0">
                <a:solidFill>
                  <a:srgbClr val="1C7DDB"/>
                </a:solidFill>
                <a:latin typeface="Abadi"/>
              </a:rPr>
              <a:t>: HTML Parsing]</a:t>
            </a:r>
          </a:p>
          <a:p>
            <a:pPr marL="0" indent="0" algn="ctr">
              <a:buFont typeface="Arial" panose="020B0604020202020204" pitchFamily="34" charset="0"/>
              <a:buNone/>
            </a:pPr>
            <a:r>
              <a:rPr lang="en-US" sz="2200" dirty="0">
                <a:solidFill>
                  <a:srgbClr val="1C7DDB"/>
                </a:solidFill>
                <a:latin typeface="Abadi"/>
              </a:rPr>
              <a:t>            ↓</a:t>
            </a:r>
          </a:p>
          <a:p>
            <a:pPr marL="0" indent="0" algn="ctr">
              <a:buFont typeface="Arial" panose="020B0604020202020204" pitchFamily="34" charset="0"/>
              <a:buNone/>
            </a:pPr>
            <a:r>
              <a:rPr lang="en-US" sz="2200" dirty="0">
                <a:solidFill>
                  <a:srgbClr val="1C7DDB"/>
                </a:solidFill>
                <a:latin typeface="Abadi"/>
              </a:rPr>
              <a:t> [Find launch tables (e.g. &lt;table&gt; tags)]</a:t>
            </a:r>
          </a:p>
          <a:p>
            <a:pPr marL="0" indent="0" algn="ctr">
              <a:buFont typeface="Arial" panose="020B0604020202020204" pitchFamily="34" charset="0"/>
              <a:buNone/>
            </a:pPr>
            <a:r>
              <a:rPr lang="en-US" sz="2200" dirty="0">
                <a:solidFill>
                  <a:srgbClr val="1C7DDB"/>
                </a:solidFill>
                <a:latin typeface="Abadi"/>
              </a:rPr>
              <a:t>            ↓</a:t>
            </a:r>
          </a:p>
          <a:p>
            <a:pPr marL="0" indent="0" algn="ctr">
              <a:buFont typeface="Arial" panose="020B0604020202020204" pitchFamily="34" charset="0"/>
              <a:buNone/>
            </a:pPr>
            <a:r>
              <a:rPr lang="en-US" sz="2200" dirty="0">
                <a:solidFill>
                  <a:srgbClr val="1C7DDB"/>
                </a:solidFill>
                <a:latin typeface="Abadi"/>
              </a:rPr>
              <a:t> [Extract rows → Clean + format]</a:t>
            </a:r>
          </a:p>
          <a:p>
            <a:pPr marL="0" indent="0" algn="ctr">
              <a:buFont typeface="Arial" panose="020B0604020202020204" pitchFamily="34" charset="0"/>
              <a:buNone/>
            </a:pPr>
            <a:r>
              <a:rPr lang="en-US" sz="2200" dirty="0">
                <a:solidFill>
                  <a:srgbClr val="1C7DDB"/>
                </a:solidFill>
                <a:latin typeface="Abadi"/>
              </a:rPr>
              <a:t>            ↓</a:t>
            </a:r>
          </a:p>
          <a:p>
            <a:pPr marL="0" indent="0" algn="ctr">
              <a:buFont typeface="Arial" panose="020B0604020202020204" pitchFamily="34" charset="0"/>
              <a:buNone/>
            </a:pPr>
            <a:r>
              <a:rPr lang="en-US" sz="2200" dirty="0">
                <a:solidFill>
                  <a:srgbClr val="1C7DDB"/>
                </a:solidFill>
                <a:latin typeface="Abadi"/>
              </a:rPr>
              <a:t> [pandas </a:t>
            </a:r>
            <a:r>
              <a:rPr lang="en-US" sz="2200" dirty="0" err="1">
                <a:solidFill>
                  <a:srgbClr val="1C7DDB"/>
                </a:solidFill>
                <a:latin typeface="Abadi"/>
              </a:rPr>
              <a:t>DataFrame</a:t>
            </a: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            ↓</a:t>
            </a:r>
          </a:p>
          <a:p>
            <a:pPr marL="0" indent="0" algn="ctr">
              <a:buFont typeface="Arial" panose="020B0604020202020204" pitchFamily="34" charset="0"/>
              <a:buNone/>
            </a:pPr>
            <a:r>
              <a:rPr lang="en-US" sz="2200" dirty="0">
                <a:solidFill>
                  <a:srgbClr val="1C7DDB"/>
                </a:solidFill>
                <a:latin typeface="Abadi"/>
              </a:rPr>
              <a:t> [Export to CSV / Merge with API data]</a:t>
            </a:r>
          </a:p>
        </p:txBody>
      </p:sp>
      <p:sp>
        <p:nvSpPr>
          <p:cNvPr id="7" name="Rectangle 6">
            <a:extLst>
              <a:ext uri="{FF2B5EF4-FFF2-40B4-BE49-F238E27FC236}">
                <a16:creationId xmlns:a16="http://schemas.microsoft.com/office/drawing/2014/main" id="{B4F70EB9-46A6-0EC7-5FDD-659B1D08D487}"/>
              </a:ext>
            </a:extLst>
          </p:cNvPr>
          <p:cNvSpPr>
            <a:spLocks noChangeArrowheads="1"/>
          </p:cNvSpPr>
          <p:nvPr/>
        </p:nvSpPr>
        <p:spPr bwMode="auto">
          <a:xfrm>
            <a:off x="488228" y="5893298"/>
            <a:ext cx="756489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rgbClr val="002060"/>
                </a:solidFill>
                <a:effectLst/>
                <a:latin typeface="Arial" panose="020B0604020202020204" pitchFamily="34" charset="0"/>
              </a:rPr>
              <a:t>📁 </a:t>
            </a:r>
            <a:r>
              <a:rPr kumimoji="0" lang="en-US" altLang="en-US" sz="1400" b="1" i="0" u="none" strike="noStrike" cap="none" normalizeH="0" baseline="0" dirty="0">
                <a:ln>
                  <a:noFill/>
                </a:ln>
                <a:solidFill>
                  <a:srgbClr val="002060"/>
                </a:solidFill>
                <a:effectLst/>
                <a:latin typeface="Arial" panose="020B0604020202020204" pitchFamily="34" charset="0"/>
              </a:rPr>
              <a:t>GitHub Repository</a:t>
            </a:r>
            <a:r>
              <a:rPr kumimoji="0" lang="en-US" altLang="en-US" sz="1400" b="0" i="0" u="none" strike="noStrike" cap="none" normalizeH="0" baseline="0" dirty="0">
                <a:ln>
                  <a:noFill/>
                </a:ln>
                <a:solidFill>
                  <a:srgbClr val="00206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2060"/>
                </a:solidFill>
                <a:effectLst/>
                <a:latin typeface="Arial" panose="020B0604020202020204" pitchFamily="34" charset="0"/>
                <a:hlinkClick r:id="rId4"/>
              </a:rPr>
              <a:t>https://github.com/samford12/Capstone/blob/main/jupyter-labs-webscraping-checkpoint.ipynb</a:t>
            </a:r>
            <a:endParaRPr kumimoji="0" lang="en-US" altLang="en-US" sz="14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2060"/>
              </a:solidFill>
              <a:effectLst/>
              <a:latin typeface="Arial" panose="020B0604020202020204" pitchFamily="34" charset="0"/>
            </a:endParaRPr>
          </a:p>
        </p:txBody>
      </p:sp>
      <p:sp>
        <p:nvSpPr>
          <p:cNvPr id="8" name="TextBox 7">
            <a:extLst>
              <a:ext uri="{FF2B5EF4-FFF2-40B4-BE49-F238E27FC236}">
                <a16:creationId xmlns:a16="http://schemas.microsoft.com/office/drawing/2014/main" id="{E948BDB5-F43D-6554-8908-60AB619047A8}"/>
              </a:ext>
            </a:extLst>
          </p:cNvPr>
          <p:cNvSpPr txBox="1"/>
          <p:nvPr/>
        </p:nvSpPr>
        <p:spPr>
          <a:xfrm>
            <a:off x="8659740" y="1392499"/>
            <a:ext cx="2853264" cy="400110"/>
          </a:xfrm>
          <a:prstGeom prst="rect">
            <a:avLst/>
          </a:prstGeom>
          <a:noFill/>
        </p:spPr>
        <p:txBody>
          <a:bodyPr wrap="square">
            <a:spAutoFit/>
          </a:bodyPr>
          <a:lstStyle/>
          <a:p>
            <a:pPr>
              <a:spcBef>
                <a:spcPts val="1400"/>
              </a:spcBef>
            </a:pPr>
            <a:r>
              <a:rPr lang="en-US" sz="2000" b="1" dirty="0">
                <a:solidFill>
                  <a:srgbClr val="002060"/>
                </a:solidFill>
                <a:latin typeface="+mn-lt"/>
              </a:rPr>
              <a:t>Flow chart</a:t>
            </a:r>
          </a:p>
        </p:txBody>
      </p:sp>
    </p:spTree>
    <p:extLst>
      <p:ext uri="{BB962C8B-B14F-4D97-AF65-F5344CB8AC3E}">
        <p14:creationId xmlns:p14="http://schemas.microsoft.com/office/powerpoint/2010/main" val="1385553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14</a:t>
            </a:fld>
            <a:endParaRPr lang="en-US"/>
          </a:p>
        </p:txBody>
      </p:sp>
      <p:graphicFrame>
        <p:nvGraphicFramePr>
          <p:cNvPr id="10" name="Content Placeholder 4">
            <a:extLst>
              <a:ext uri="{FF2B5EF4-FFF2-40B4-BE49-F238E27FC236}">
                <a16:creationId xmlns:a16="http://schemas.microsoft.com/office/drawing/2014/main" id="{199E6A79-E69E-F7EC-7C46-568AC8EA8FE5}"/>
              </a:ext>
            </a:extLst>
          </p:cNvPr>
          <p:cNvGraphicFramePr>
            <a:graphicFrameLocks noGrp="1"/>
          </p:cNvGraphicFramePr>
          <p:nvPr>
            <p:ph idx="4294967295"/>
            <p:extLst>
              <p:ext uri="{D42A27DB-BD31-4B8C-83A1-F6EECF244321}">
                <p14:modId xmlns:p14="http://schemas.microsoft.com/office/powerpoint/2010/main" val="992965645"/>
              </p:ext>
            </p:extLst>
          </p:nvPr>
        </p:nvGraphicFramePr>
        <p:xfrm>
          <a:off x="770011" y="1362488"/>
          <a:ext cx="64264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2A156D2E-9FAF-7191-AB1B-78A215291F1C}"/>
              </a:ext>
            </a:extLst>
          </p:cNvPr>
          <p:cNvSpPr txBox="1"/>
          <p:nvPr/>
        </p:nvSpPr>
        <p:spPr>
          <a:xfrm>
            <a:off x="7552829" y="2154634"/>
            <a:ext cx="4234163" cy="3693319"/>
          </a:xfrm>
          <a:prstGeom prst="rect">
            <a:avLst/>
          </a:prstGeom>
          <a:noFill/>
          <a:ln>
            <a:solidFill>
              <a:srgbClr val="00B0F0"/>
            </a:solidFill>
          </a:ln>
        </p:spPr>
        <p:txBody>
          <a:bodyPr wrap="square">
            <a:spAutoFit/>
          </a:bodyPr>
          <a:lstStyle/>
          <a:p>
            <a:pPr algn="ctr"/>
            <a:r>
              <a:rPr lang="en-US" dirty="0">
                <a:solidFill>
                  <a:srgbClr val="002060"/>
                </a:solidFill>
              </a:rPr>
              <a:t>[Raw Data from API / Wikipedia / SQL]</a:t>
            </a:r>
          </a:p>
          <a:p>
            <a:pPr algn="ctr"/>
            <a:r>
              <a:rPr lang="en-US" dirty="0">
                <a:solidFill>
                  <a:srgbClr val="002060"/>
                </a:solidFill>
              </a:rPr>
              <a:t>                    ↓</a:t>
            </a:r>
          </a:p>
          <a:p>
            <a:pPr algn="ctr"/>
            <a:r>
              <a:rPr lang="en-US" dirty="0">
                <a:solidFill>
                  <a:srgbClr val="002060"/>
                </a:solidFill>
              </a:rPr>
              <a:t>       [Merge into Single </a:t>
            </a:r>
            <a:r>
              <a:rPr lang="en-US" dirty="0" err="1">
                <a:solidFill>
                  <a:srgbClr val="002060"/>
                </a:solidFill>
              </a:rPr>
              <a:t>DataFrame</a:t>
            </a:r>
            <a:r>
              <a:rPr lang="en-US" dirty="0">
                <a:solidFill>
                  <a:srgbClr val="002060"/>
                </a:solidFill>
              </a:rPr>
              <a:t>]</a:t>
            </a:r>
          </a:p>
          <a:p>
            <a:pPr algn="ctr"/>
            <a:r>
              <a:rPr lang="en-US" dirty="0">
                <a:solidFill>
                  <a:srgbClr val="002060"/>
                </a:solidFill>
              </a:rPr>
              <a:t>                    ↓</a:t>
            </a:r>
          </a:p>
          <a:p>
            <a:pPr algn="ctr"/>
            <a:r>
              <a:rPr lang="en-US" dirty="0">
                <a:solidFill>
                  <a:srgbClr val="002060"/>
                </a:solidFill>
              </a:rPr>
              <a:t>      [Drop Duplicates / Handle Nulls]</a:t>
            </a:r>
          </a:p>
          <a:p>
            <a:pPr algn="ctr"/>
            <a:r>
              <a:rPr lang="en-US" dirty="0">
                <a:solidFill>
                  <a:srgbClr val="002060"/>
                </a:solidFill>
              </a:rPr>
              <a:t>                    ↓</a:t>
            </a:r>
          </a:p>
          <a:p>
            <a:pPr algn="ctr"/>
            <a:r>
              <a:rPr lang="en-US" dirty="0">
                <a:solidFill>
                  <a:srgbClr val="002060"/>
                </a:solidFill>
              </a:rPr>
              <a:t>   [Convert Types (e.g., dates, floats)]</a:t>
            </a:r>
          </a:p>
          <a:p>
            <a:pPr algn="ctr"/>
            <a:r>
              <a:rPr lang="en-US" dirty="0">
                <a:solidFill>
                  <a:srgbClr val="002060"/>
                </a:solidFill>
              </a:rPr>
              <a:t>                    ↓</a:t>
            </a:r>
          </a:p>
          <a:p>
            <a:pPr algn="ctr"/>
            <a:r>
              <a:rPr lang="en-US" dirty="0">
                <a:solidFill>
                  <a:srgbClr val="002060"/>
                </a:solidFill>
              </a:rPr>
              <a:t>        [Standardize Column Names]</a:t>
            </a:r>
          </a:p>
          <a:p>
            <a:pPr algn="ctr"/>
            <a:r>
              <a:rPr lang="en-US" dirty="0">
                <a:solidFill>
                  <a:srgbClr val="002060"/>
                </a:solidFill>
              </a:rPr>
              <a:t>                    ↓</a:t>
            </a:r>
          </a:p>
          <a:p>
            <a:pPr algn="ctr"/>
            <a:r>
              <a:rPr lang="en-US" dirty="0">
                <a:solidFill>
                  <a:srgbClr val="002060"/>
                </a:solidFill>
              </a:rPr>
              <a:t>         [Feature Engineering Steps]</a:t>
            </a:r>
          </a:p>
          <a:p>
            <a:pPr algn="ctr"/>
            <a:r>
              <a:rPr lang="en-US" dirty="0">
                <a:solidFill>
                  <a:srgbClr val="002060"/>
                </a:solidFill>
              </a:rPr>
              <a:t>                    ↓</a:t>
            </a:r>
          </a:p>
          <a:p>
            <a:pPr algn="ctr"/>
            <a:r>
              <a:rPr lang="en-US" dirty="0">
                <a:solidFill>
                  <a:srgbClr val="002060"/>
                </a:solidFill>
              </a:rPr>
              <a:t>   [Final Clean </a:t>
            </a:r>
            <a:r>
              <a:rPr lang="en-US" dirty="0" err="1">
                <a:solidFill>
                  <a:srgbClr val="002060"/>
                </a:solidFill>
              </a:rPr>
              <a:t>DataFrame</a:t>
            </a:r>
            <a:r>
              <a:rPr lang="en-US" dirty="0">
                <a:solidFill>
                  <a:srgbClr val="002060"/>
                </a:solidFill>
              </a:rPr>
              <a:t> → Export CSV]</a:t>
            </a:r>
          </a:p>
        </p:txBody>
      </p:sp>
      <p:sp>
        <p:nvSpPr>
          <p:cNvPr id="6" name="Rectangle 5">
            <a:extLst>
              <a:ext uri="{FF2B5EF4-FFF2-40B4-BE49-F238E27FC236}">
                <a16:creationId xmlns:a16="http://schemas.microsoft.com/office/drawing/2014/main" id="{7BD6E3D2-E1E8-846D-088A-2930E18E99E0}"/>
              </a:ext>
            </a:extLst>
          </p:cNvPr>
          <p:cNvSpPr>
            <a:spLocks noChangeArrowheads="1"/>
          </p:cNvSpPr>
          <p:nvPr/>
        </p:nvSpPr>
        <p:spPr bwMode="auto">
          <a:xfrm>
            <a:off x="2341244" y="3842318"/>
            <a:ext cx="473645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rgbClr val="002060"/>
                </a:solidFill>
                <a:effectLst/>
                <a:latin typeface="Arial" panose="020B0604020202020204" pitchFamily="34" charset="0"/>
              </a:rPr>
              <a:t>📁 </a:t>
            </a:r>
            <a:r>
              <a:rPr kumimoji="0" lang="en-US" altLang="en-US" sz="1400" b="1" i="0" u="none" strike="noStrike" cap="none" normalizeH="0" baseline="0" dirty="0">
                <a:ln>
                  <a:noFill/>
                </a:ln>
                <a:solidFill>
                  <a:srgbClr val="002060"/>
                </a:solidFill>
                <a:effectLst/>
                <a:latin typeface="Arial" panose="020B0604020202020204" pitchFamily="34" charset="0"/>
              </a:rPr>
              <a:t>GitHub Repository</a:t>
            </a:r>
            <a:r>
              <a:rPr kumimoji="0" lang="en-US" altLang="en-US" sz="1400" b="0" i="0" u="none" strike="noStrike" cap="none" normalizeH="0" baseline="0" dirty="0">
                <a:ln>
                  <a:noFill/>
                </a:ln>
                <a:solidFill>
                  <a:srgbClr val="00206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2060"/>
                </a:solidFill>
                <a:effectLst/>
                <a:latin typeface="Arial" panose="020B0604020202020204" pitchFamily="34" charset="0"/>
              </a:rPr>
              <a:t> </a:t>
            </a:r>
            <a:r>
              <a:rPr kumimoji="0" lang="en-US" altLang="en-US" sz="1400" b="0" i="0" u="none" strike="noStrike" cap="none" normalizeH="0" baseline="0" dirty="0">
                <a:ln>
                  <a:noFill/>
                </a:ln>
                <a:solidFill>
                  <a:srgbClr val="002060"/>
                </a:solidFill>
                <a:effectLst/>
                <a:latin typeface="Arial" panose="020B0604020202020204" pitchFamily="34" charset="0"/>
                <a:hlinkClick r:id="rId8"/>
              </a:rPr>
              <a:t>https://github.com/samford12/Capstone/blob/main/labs-jupyter-spacex-Data%20wrangling.ipynb</a:t>
            </a:r>
            <a:endParaRPr kumimoji="0" lang="en-US" altLang="en-US" sz="14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2060"/>
              </a:solidFill>
              <a:effectLst/>
              <a:latin typeface="Arial" panose="020B0604020202020204" pitchFamily="34" charset="0"/>
            </a:endParaRPr>
          </a:p>
        </p:txBody>
      </p:sp>
      <p:sp>
        <p:nvSpPr>
          <p:cNvPr id="7" name="TextBox 6">
            <a:extLst>
              <a:ext uri="{FF2B5EF4-FFF2-40B4-BE49-F238E27FC236}">
                <a16:creationId xmlns:a16="http://schemas.microsoft.com/office/drawing/2014/main" id="{40823C47-15BE-EC76-95B1-F4508AB6943B}"/>
              </a:ext>
            </a:extLst>
          </p:cNvPr>
          <p:cNvSpPr txBox="1"/>
          <p:nvPr/>
        </p:nvSpPr>
        <p:spPr>
          <a:xfrm>
            <a:off x="8933728" y="1481963"/>
            <a:ext cx="2853264" cy="400110"/>
          </a:xfrm>
          <a:prstGeom prst="rect">
            <a:avLst/>
          </a:prstGeom>
          <a:noFill/>
        </p:spPr>
        <p:txBody>
          <a:bodyPr wrap="square">
            <a:spAutoFit/>
          </a:bodyPr>
          <a:lstStyle/>
          <a:p>
            <a:pPr>
              <a:spcBef>
                <a:spcPts val="1400"/>
              </a:spcBef>
            </a:pPr>
            <a:r>
              <a:rPr lang="en-US" sz="2000" b="1" dirty="0">
                <a:solidFill>
                  <a:srgbClr val="002060"/>
                </a:solidFill>
                <a:latin typeface="+mn-lt"/>
              </a:rPr>
              <a:t>Flow chart</a:t>
            </a:r>
          </a:p>
        </p:txBody>
      </p:sp>
    </p:spTree>
    <p:extLst>
      <p:ext uri="{BB962C8B-B14F-4D97-AF65-F5344CB8AC3E}">
        <p14:creationId xmlns:p14="http://schemas.microsoft.com/office/powerpoint/2010/main" val="298755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9595" y="1462500"/>
            <a:ext cx="11148857" cy="4351338"/>
          </a:xfrm>
          <a:prstGeom prst="rect">
            <a:avLst/>
          </a:prstGeom>
        </p:spPr>
        <p:txBody>
          <a:bodyPr lIns="91440" tIns="45720" rIns="91440" bIns="45720" anchor="t"/>
          <a:lstStyle/>
          <a:p>
            <a:pPr>
              <a:buNone/>
            </a:pPr>
            <a:r>
              <a:rPr lang="en-US" sz="1100" dirty="0">
                <a:solidFill>
                  <a:srgbClr val="002060"/>
                </a:solidFill>
              </a:rPr>
              <a:t>The goal of EDA was to </a:t>
            </a:r>
            <a:r>
              <a:rPr lang="en-US" sz="1100" b="1" dirty="0">
                <a:solidFill>
                  <a:srgbClr val="002060"/>
                </a:solidFill>
              </a:rPr>
              <a:t>uncover hidden patterns, detect anomalies, and understand relationships</a:t>
            </a:r>
            <a:r>
              <a:rPr lang="en-US" sz="1100" dirty="0">
                <a:solidFill>
                  <a:srgbClr val="002060"/>
                </a:solidFill>
              </a:rPr>
              <a:t> in the SpaceX launch data. Various charts were used to visualize the data effectively</a:t>
            </a:r>
          </a:p>
          <a:p>
            <a:pPr>
              <a:buNone/>
            </a:pPr>
            <a:r>
              <a:rPr lang="en-US" sz="1600" b="1" dirty="0">
                <a:solidFill>
                  <a:srgbClr val="002060"/>
                </a:solidFill>
              </a:rPr>
              <a:t>Summary of Charts Used and Their Purpose</a:t>
            </a:r>
          </a:p>
          <a:p>
            <a:pPr>
              <a:buFont typeface="+mj-lt"/>
              <a:buAutoNum type="arabicPeriod"/>
            </a:pPr>
            <a:r>
              <a:rPr lang="en-US" sz="1600" b="1" dirty="0">
                <a:solidFill>
                  <a:srgbClr val="002060"/>
                </a:solidFill>
              </a:rPr>
              <a:t>Bar Charts</a:t>
            </a:r>
            <a:r>
              <a:rPr lang="en-US" sz="1600" dirty="0">
                <a:solidFill>
                  <a:srgbClr val="002060"/>
                </a:solidFill>
              </a:rPr>
              <a:t> </a:t>
            </a:r>
            <a:r>
              <a:rPr lang="en-US" sz="1600" b="1" dirty="0">
                <a:solidFill>
                  <a:srgbClr val="002060"/>
                </a:solidFill>
              </a:rPr>
              <a:t>:</a:t>
            </a:r>
            <a:r>
              <a:rPr lang="en-US" sz="1600" dirty="0">
                <a:solidFill>
                  <a:srgbClr val="002060"/>
                </a:solidFill>
              </a:rPr>
              <a:t>To compare success/failure counts across different launch sites and booster versions ,Some launch sites had significantly higher success rates</a:t>
            </a:r>
          </a:p>
          <a:p>
            <a:pPr>
              <a:buFont typeface="+mj-lt"/>
              <a:buAutoNum type="arabicPeriod"/>
            </a:pPr>
            <a:r>
              <a:rPr lang="en-US" sz="1600" b="1" dirty="0">
                <a:solidFill>
                  <a:srgbClr val="002060"/>
                </a:solidFill>
              </a:rPr>
              <a:t>Pie Charts ;</a:t>
            </a:r>
            <a:r>
              <a:rPr lang="en-US" sz="1600" dirty="0">
                <a:solidFill>
                  <a:srgbClr val="002060"/>
                </a:solidFill>
              </a:rPr>
              <a:t>To show proportions of successful vs failed launches ,Overall success rate distribution across all launches</a:t>
            </a:r>
          </a:p>
          <a:p>
            <a:pPr>
              <a:buFont typeface="+mj-lt"/>
              <a:buAutoNum type="arabicPeriod"/>
            </a:pPr>
            <a:r>
              <a:rPr lang="en-US" sz="1600" b="1" dirty="0">
                <a:solidFill>
                  <a:srgbClr val="002060"/>
                </a:solidFill>
              </a:rPr>
              <a:t>Scatter Plots;</a:t>
            </a:r>
            <a:r>
              <a:rPr lang="en-US" sz="1600" dirty="0">
                <a:solidFill>
                  <a:srgbClr val="002060"/>
                </a:solidFill>
              </a:rPr>
              <a:t>: To observe the relationship between payload mass and launch outcome , Heavier payloads had slightly more variability in success rate</a:t>
            </a:r>
          </a:p>
          <a:p>
            <a:pPr>
              <a:buFont typeface="+mj-lt"/>
              <a:buAutoNum type="arabicPeriod"/>
            </a:pPr>
            <a:r>
              <a:rPr lang="en-US" sz="1600" b="1" dirty="0">
                <a:solidFill>
                  <a:srgbClr val="002060"/>
                </a:solidFill>
              </a:rPr>
              <a:t>Box Plots :</a:t>
            </a:r>
            <a:r>
              <a:rPr lang="en-US" sz="1600" dirty="0">
                <a:solidFill>
                  <a:srgbClr val="002060"/>
                </a:solidFill>
              </a:rPr>
              <a:t>To examine distribution and outliers in payload mass across different orbits and sites , Some orbits were associated with a narrower success range</a:t>
            </a:r>
          </a:p>
          <a:p>
            <a:pPr>
              <a:buFont typeface="+mj-lt"/>
              <a:buAutoNum type="arabicPeriod"/>
            </a:pPr>
            <a:r>
              <a:rPr lang="en-US" sz="1600" b="1" dirty="0">
                <a:solidFill>
                  <a:srgbClr val="002060"/>
                </a:solidFill>
              </a:rPr>
              <a:t>Histograms :</a:t>
            </a:r>
            <a:r>
              <a:rPr lang="en-US" sz="1600" dirty="0">
                <a:solidFill>
                  <a:srgbClr val="002060"/>
                </a:solidFill>
              </a:rPr>
              <a:t>To explore the frequency distribution of numerical variables like payload mass ,Most payloads were within a specific mass range</a:t>
            </a:r>
          </a:p>
          <a:p>
            <a:pPr>
              <a:buFont typeface="+mj-lt"/>
              <a:buAutoNum type="arabicPeriod"/>
            </a:pPr>
            <a:r>
              <a:rPr lang="en-US" sz="1600" b="1" dirty="0">
                <a:solidFill>
                  <a:srgbClr val="002060"/>
                </a:solidFill>
              </a:rPr>
              <a:t>Folium Maps :</a:t>
            </a:r>
            <a:r>
              <a:rPr lang="en-US" sz="1600" dirty="0">
                <a:solidFill>
                  <a:srgbClr val="002060"/>
                </a:solidFill>
              </a:rPr>
              <a:t>To provide a geographic visualization of launch sites and outcomes , The geographic spread of launch success and volume</a:t>
            </a:r>
          </a:p>
          <a:p>
            <a:pPr>
              <a:buFont typeface="+mj-lt"/>
              <a:buAutoNum type="arabicPeriod"/>
            </a:pPr>
            <a:r>
              <a:rPr lang="en-US" sz="1600" b="1" dirty="0">
                <a:solidFill>
                  <a:srgbClr val="002060"/>
                </a:solidFill>
              </a:rPr>
              <a:t>Interactive Dash (</a:t>
            </a:r>
            <a:r>
              <a:rPr lang="en-US" sz="1600" b="1" dirty="0" err="1">
                <a:solidFill>
                  <a:srgbClr val="002060"/>
                </a:solidFill>
              </a:rPr>
              <a:t>Plotly</a:t>
            </a:r>
            <a:r>
              <a:rPr lang="en-US" sz="1600" b="1" dirty="0">
                <a:solidFill>
                  <a:srgbClr val="002060"/>
                </a:solidFill>
              </a:rPr>
              <a:t> Dash) :</a:t>
            </a:r>
            <a:r>
              <a:rPr lang="en-US" sz="1600" dirty="0">
                <a:solidFill>
                  <a:srgbClr val="002060"/>
                </a:solidFill>
              </a:rPr>
              <a:t>To allow users to explore launch outcomes dynamically by site, payload, and orbit , Powerful tool for real-time pattern recognition</a:t>
            </a:r>
            <a:endParaRPr lang="en-US" sz="1600" dirty="0">
              <a:solidFill>
                <a:srgbClr val="002060"/>
              </a:solidFill>
              <a:latin typeface="Abadi" panose="020B0604020104020204" pitchFamily="34" charset="0"/>
            </a:endParaRPr>
          </a:p>
          <a:p>
            <a:endParaRPr lang="en-US" sz="1600" dirty="0">
              <a:solidFill>
                <a:srgbClr val="002060"/>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a:extLst>
              <a:ext uri="{FF2B5EF4-FFF2-40B4-BE49-F238E27FC236}">
                <a16:creationId xmlns:a16="http://schemas.microsoft.com/office/drawing/2014/main" id="{80E60D4D-1F3E-487C-4700-49498FB5E848}"/>
              </a:ext>
            </a:extLst>
          </p:cNvPr>
          <p:cNvSpPr>
            <a:spLocks noChangeArrowheads="1"/>
          </p:cNvSpPr>
          <p:nvPr/>
        </p:nvSpPr>
        <p:spPr bwMode="auto">
          <a:xfrm>
            <a:off x="544023" y="5813838"/>
            <a:ext cx="940834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2060"/>
                </a:solidFill>
                <a:effectLst/>
                <a:latin typeface="Arial" panose="020B0604020202020204" pitchFamily="34" charset="0"/>
              </a:rPr>
              <a:t>📁 </a:t>
            </a:r>
            <a:r>
              <a:rPr kumimoji="0" lang="en-US" altLang="en-US" sz="1800" b="1" i="0" u="none" strike="noStrike" cap="none" normalizeH="0" baseline="0" dirty="0">
                <a:ln>
                  <a:noFill/>
                </a:ln>
                <a:solidFill>
                  <a:srgbClr val="002060"/>
                </a:solidFill>
                <a:effectLst/>
                <a:latin typeface="Arial" panose="020B0604020202020204" pitchFamily="34" charset="0"/>
              </a:rPr>
              <a:t>GitHub Repository</a:t>
            </a:r>
            <a:r>
              <a:rPr kumimoji="0" lang="en-US" altLang="en-US" sz="1800" b="0" i="0" u="none" strike="noStrike" cap="none" normalizeH="0" baseline="0" dirty="0">
                <a:ln>
                  <a:noFill/>
                </a:ln>
                <a:solidFill>
                  <a:srgbClr val="002060"/>
                </a:solidFill>
                <a:effectLst/>
                <a:latin typeface="Arial" panose="020B0604020202020204" pitchFamily="34" charset="0"/>
              </a:rPr>
              <a:t>: </a:t>
            </a:r>
            <a:r>
              <a:rPr kumimoji="0" lang="en-US" altLang="en-US" sz="1800" b="0" i="0" u="none" strike="noStrike" cap="none" normalizeH="0" baseline="0" dirty="0">
                <a:ln>
                  <a:noFill/>
                </a:ln>
                <a:solidFill>
                  <a:srgbClr val="002060"/>
                </a:solidFill>
                <a:effectLst/>
                <a:latin typeface="Arial" panose="020B0604020202020204" pitchFamily="34" charset="0"/>
                <a:hlinkClick r:id="rId3"/>
              </a:rPr>
              <a:t>https://github.com/samford12/Capstone/blob/main/edadataviz.ipynb</a:t>
            </a:r>
            <a:endParaRPr kumimoji="0" lang="en-US" altLang="en-US" sz="18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2060"/>
              </a:solidFill>
              <a:effectLst/>
              <a:latin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Rectangle 3">
            <a:extLst>
              <a:ext uri="{FF2B5EF4-FFF2-40B4-BE49-F238E27FC236}">
                <a16:creationId xmlns:a16="http://schemas.microsoft.com/office/drawing/2014/main" id="{5EF72287-BEA3-26C7-3CD3-801370EE0D79}"/>
              </a:ext>
            </a:extLst>
          </p:cNvPr>
          <p:cNvSpPr>
            <a:spLocks noChangeArrowheads="1"/>
          </p:cNvSpPr>
          <p:nvPr/>
        </p:nvSpPr>
        <p:spPr bwMode="auto">
          <a:xfrm>
            <a:off x="805994" y="1161794"/>
            <a:ext cx="10651978"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002060"/>
                </a:solidFill>
                <a:effectLst/>
                <a:latin typeface="Arial" panose="020B0604020202020204" pitchFamily="34" charset="0"/>
              </a:rPr>
              <a:t>SQL Query Summary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1" i="0" u="none" strike="noStrike" cap="none" normalizeH="0" baseline="0" dirty="0">
                <a:ln>
                  <a:noFill/>
                </a:ln>
                <a:solidFill>
                  <a:srgbClr val="002060"/>
                </a:solidFill>
                <a:effectLst/>
                <a:latin typeface="Arial" panose="020B0604020202020204" pitchFamily="34" charset="0"/>
              </a:rPr>
              <a:t>Selected all records</a:t>
            </a:r>
            <a:r>
              <a:rPr kumimoji="0" lang="en-US" altLang="en-US" sz="1200" b="0" i="0" u="none" strike="noStrike" cap="none" normalizeH="0" baseline="0" dirty="0">
                <a:ln>
                  <a:noFill/>
                </a:ln>
                <a:solidFill>
                  <a:srgbClr val="002060"/>
                </a:solidFill>
                <a:effectLst/>
                <a:latin typeface="Arial" panose="020B0604020202020204" pitchFamily="34" charset="0"/>
              </a:rPr>
              <a:t> from the SpaceX launch dataset to explore raw data</a:t>
            </a:r>
            <a:br>
              <a:rPr kumimoji="0" lang="en-US" altLang="en-US" sz="1200" b="0" i="0" u="none" strike="noStrike" cap="none" normalizeH="0" baseline="0" dirty="0">
                <a:ln>
                  <a:noFill/>
                </a:ln>
                <a:solidFill>
                  <a:srgbClr val="002060"/>
                </a:solidFill>
                <a:effectLst/>
                <a:latin typeface="Arial" panose="020B0604020202020204" pitchFamily="34" charset="0"/>
              </a:rPr>
            </a:b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0" i="0" u="none" strike="noStrike" cap="none" normalizeH="0" baseline="0" dirty="0">
                <a:ln>
                  <a:noFill/>
                </a:ln>
                <a:solidFill>
                  <a:srgbClr val="002060"/>
                </a:solidFill>
                <a:effectLst/>
                <a:latin typeface="Arial Unicode MS"/>
              </a:rPr>
              <a:t>SELECT * FROM SPACEXTBL;</a:t>
            </a:r>
            <a:endParaRPr kumimoji="0" lang="en-US" altLang="en-US" sz="1200" b="0" i="0" u="none" strike="noStrike" cap="none" normalizeH="0" baseline="0" dirty="0">
              <a:ln>
                <a:noFill/>
              </a:ln>
              <a:solidFill>
                <a:srgbClr val="002060"/>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1" i="0" u="none" strike="noStrike" cap="none" normalizeH="0" baseline="0" dirty="0">
                <a:ln>
                  <a:noFill/>
                </a:ln>
                <a:solidFill>
                  <a:srgbClr val="002060"/>
                </a:solidFill>
                <a:effectLst/>
                <a:latin typeface="Arial" panose="020B0604020202020204" pitchFamily="34" charset="0"/>
              </a:rPr>
              <a:t>Filtered launches by year</a:t>
            </a:r>
            <a:r>
              <a:rPr kumimoji="0" lang="en-US" altLang="en-US" sz="1200" b="0" i="0" u="none" strike="noStrike" cap="none" normalizeH="0" baseline="0" dirty="0">
                <a:ln>
                  <a:noFill/>
                </a:ln>
                <a:solidFill>
                  <a:srgbClr val="002060"/>
                </a:solidFill>
                <a:effectLst/>
                <a:latin typeface="Arial" panose="020B0604020202020204" pitchFamily="34" charset="0"/>
              </a:rPr>
              <a:t> to analyze trends over time</a:t>
            </a:r>
            <a:br>
              <a:rPr kumimoji="0" lang="en-US" altLang="en-US" sz="1200" b="0" i="0" u="none" strike="noStrike" cap="none" normalizeH="0" baseline="0" dirty="0">
                <a:ln>
                  <a:noFill/>
                </a:ln>
                <a:solidFill>
                  <a:srgbClr val="002060"/>
                </a:solidFill>
                <a:effectLst/>
                <a:latin typeface="Arial" panose="020B0604020202020204" pitchFamily="34" charset="0"/>
              </a:rPr>
            </a:b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0" i="0" u="none" strike="noStrike" cap="none" normalizeH="0" baseline="0" dirty="0">
                <a:ln>
                  <a:noFill/>
                </a:ln>
                <a:solidFill>
                  <a:srgbClr val="002060"/>
                </a:solidFill>
                <a:effectLst/>
                <a:latin typeface="Arial Unicode MS"/>
              </a:rPr>
              <a:t>SELECT * FROM SPACEXTBL WHERE Date BETWEEN '2015-01-01' AND '2017-12-31';</a:t>
            </a:r>
            <a:endParaRPr kumimoji="0" lang="en-US" altLang="en-US" sz="1200" b="0" i="0" u="none" strike="noStrike" cap="none" normalizeH="0" baseline="0" dirty="0">
              <a:ln>
                <a:noFill/>
              </a:ln>
              <a:solidFill>
                <a:srgbClr val="002060"/>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1" i="0" u="none" strike="noStrike" cap="none" normalizeH="0" baseline="0" dirty="0">
                <a:ln>
                  <a:noFill/>
                </a:ln>
                <a:solidFill>
                  <a:srgbClr val="002060"/>
                </a:solidFill>
                <a:effectLst/>
                <a:latin typeface="Arial" panose="020B0604020202020204" pitchFamily="34" charset="0"/>
              </a:rPr>
              <a:t>Counted launches per launch site</a:t>
            </a:r>
            <a:r>
              <a:rPr kumimoji="0" lang="en-US" altLang="en-US" sz="1200" b="0" i="0" u="none" strike="noStrike" cap="none" normalizeH="0" baseline="0" dirty="0">
                <a:ln>
                  <a:noFill/>
                </a:ln>
                <a:solidFill>
                  <a:srgbClr val="002060"/>
                </a:solidFill>
                <a:effectLst/>
                <a:latin typeface="Arial" panose="020B0604020202020204" pitchFamily="34" charset="0"/>
              </a:rPr>
              <a:t> to identify the most active sites</a:t>
            </a:r>
            <a:br>
              <a:rPr kumimoji="0" lang="en-US" altLang="en-US" sz="1200" b="0" i="0" u="none" strike="noStrike" cap="none" normalizeH="0" baseline="0" dirty="0">
                <a:ln>
                  <a:noFill/>
                </a:ln>
                <a:solidFill>
                  <a:srgbClr val="002060"/>
                </a:solidFill>
                <a:effectLst/>
                <a:latin typeface="Arial" panose="020B0604020202020204" pitchFamily="34" charset="0"/>
              </a:rPr>
            </a:b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0" i="0" u="none" strike="noStrike" cap="none" normalizeH="0" baseline="0" dirty="0">
                <a:ln>
                  <a:noFill/>
                </a:ln>
                <a:solidFill>
                  <a:srgbClr val="002060"/>
                </a:solidFill>
                <a:effectLst/>
                <a:latin typeface="Arial Unicode MS"/>
              </a:rPr>
              <a:t>SELECT </a:t>
            </a:r>
            <a:r>
              <a:rPr kumimoji="0" lang="en-US" altLang="en-US" sz="1200" b="0" i="0" u="none" strike="noStrike" cap="none" normalizeH="0" baseline="0" dirty="0" err="1">
                <a:ln>
                  <a:noFill/>
                </a:ln>
                <a:solidFill>
                  <a:srgbClr val="002060"/>
                </a:solidFill>
                <a:effectLst/>
                <a:latin typeface="Arial Unicode MS"/>
              </a:rPr>
              <a:t>Launch_Site</a:t>
            </a:r>
            <a:r>
              <a:rPr kumimoji="0" lang="en-US" altLang="en-US" sz="1200" b="0" i="0" u="none" strike="noStrike" cap="none" normalizeH="0" baseline="0" dirty="0">
                <a:ln>
                  <a:noFill/>
                </a:ln>
                <a:solidFill>
                  <a:srgbClr val="002060"/>
                </a:solidFill>
                <a:effectLst/>
                <a:latin typeface="Arial Unicode MS"/>
              </a:rPr>
              <a:t>, COUNT(*) AS </a:t>
            </a:r>
            <a:r>
              <a:rPr kumimoji="0" lang="en-US" altLang="en-US" sz="1200" b="0" i="0" u="none" strike="noStrike" cap="none" normalizeH="0" baseline="0" dirty="0" err="1">
                <a:ln>
                  <a:noFill/>
                </a:ln>
                <a:solidFill>
                  <a:srgbClr val="002060"/>
                </a:solidFill>
                <a:effectLst/>
                <a:latin typeface="Arial Unicode MS"/>
              </a:rPr>
              <a:t>Launch_Count</a:t>
            </a:r>
            <a:r>
              <a:rPr kumimoji="0" lang="en-US" altLang="en-US" sz="1200" b="0" i="0" u="none" strike="noStrike" cap="none" normalizeH="0" baseline="0" dirty="0">
                <a:ln>
                  <a:noFill/>
                </a:ln>
                <a:solidFill>
                  <a:srgbClr val="002060"/>
                </a:solidFill>
                <a:effectLst/>
                <a:latin typeface="Arial Unicode MS"/>
              </a:rPr>
              <a:t> FROM SPACEXTBL GROUP BY </a:t>
            </a:r>
            <a:r>
              <a:rPr kumimoji="0" lang="en-US" altLang="en-US" sz="1200" b="0" i="0" u="none" strike="noStrike" cap="none" normalizeH="0" baseline="0" dirty="0" err="1">
                <a:ln>
                  <a:noFill/>
                </a:ln>
                <a:solidFill>
                  <a:srgbClr val="002060"/>
                </a:solidFill>
                <a:effectLst/>
                <a:latin typeface="Arial Unicode MS"/>
              </a:rPr>
              <a:t>Launch_Site</a:t>
            </a:r>
            <a:r>
              <a:rPr kumimoji="0" lang="en-US" altLang="en-US" sz="1200" b="0" i="0" u="none" strike="noStrike" cap="none" normalizeH="0" baseline="0" dirty="0">
                <a:ln>
                  <a:noFill/>
                </a:ln>
                <a:solidFill>
                  <a:srgbClr val="002060"/>
                </a:solidFill>
                <a:effectLst/>
                <a:latin typeface="Arial Unicode MS"/>
              </a:rPr>
              <a:t>;</a:t>
            </a:r>
            <a:endParaRPr kumimoji="0" lang="en-US" altLang="en-US" sz="1200" b="0" i="0" u="none" strike="noStrike" cap="none" normalizeH="0" baseline="0" dirty="0">
              <a:ln>
                <a:noFill/>
              </a:ln>
              <a:solidFill>
                <a:srgbClr val="002060"/>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1" i="0" u="none" strike="noStrike" cap="none" normalizeH="0" baseline="0" dirty="0">
                <a:ln>
                  <a:noFill/>
                </a:ln>
                <a:solidFill>
                  <a:srgbClr val="002060"/>
                </a:solidFill>
                <a:effectLst/>
                <a:latin typeface="Arial" panose="020B0604020202020204" pitchFamily="34" charset="0"/>
              </a:rPr>
              <a:t>Calculated success rates per launch site</a:t>
            </a:r>
            <a:br>
              <a:rPr kumimoji="0" lang="en-US" altLang="en-US" sz="1200" b="0" i="0" u="none" strike="noStrike" cap="none" normalizeH="0" baseline="0" dirty="0">
                <a:ln>
                  <a:noFill/>
                </a:ln>
                <a:solidFill>
                  <a:srgbClr val="002060"/>
                </a:solidFill>
                <a:effectLst/>
                <a:latin typeface="Arial" panose="020B0604020202020204" pitchFamily="34" charset="0"/>
              </a:rPr>
            </a:b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0" i="0" u="none" strike="noStrike" cap="none" normalizeH="0" baseline="0" dirty="0">
                <a:ln>
                  <a:noFill/>
                </a:ln>
                <a:solidFill>
                  <a:srgbClr val="002060"/>
                </a:solidFill>
                <a:effectLst/>
                <a:latin typeface="Arial Unicode MS"/>
              </a:rPr>
              <a:t>SELECT </a:t>
            </a:r>
            <a:r>
              <a:rPr kumimoji="0" lang="en-US" altLang="en-US" sz="1200" b="0" i="0" u="none" strike="noStrike" cap="none" normalizeH="0" baseline="0" dirty="0" err="1">
                <a:ln>
                  <a:noFill/>
                </a:ln>
                <a:solidFill>
                  <a:srgbClr val="002060"/>
                </a:solidFill>
                <a:effectLst/>
                <a:latin typeface="Arial Unicode MS"/>
              </a:rPr>
              <a:t>Launch_Site</a:t>
            </a:r>
            <a:r>
              <a:rPr kumimoji="0" lang="en-US" altLang="en-US" sz="1200" b="0" i="0" u="none" strike="noStrike" cap="none" normalizeH="0" baseline="0" dirty="0">
                <a:ln>
                  <a:noFill/>
                </a:ln>
                <a:solidFill>
                  <a:srgbClr val="002060"/>
                </a:solidFill>
                <a:effectLst/>
                <a:latin typeface="Arial Unicode MS"/>
              </a:rPr>
              <a:t>, SUM(Class) AS </a:t>
            </a:r>
            <a:r>
              <a:rPr kumimoji="0" lang="en-US" altLang="en-US" sz="1200" b="0" i="0" u="none" strike="noStrike" cap="none" normalizeH="0" baseline="0" dirty="0" err="1">
                <a:ln>
                  <a:noFill/>
                </a:ln>
                <a:solidFill>
                  <a:srgbClr val="002060"/>
                </a:solidFill>
                <a:effectLst/>
                <a:latin typeface="Arial Unicode MS"/>
              </a:rPr>
              <a:t>Successful_Launches</a:t>
            </a:r>
            <a:r>
              <a:rPr kumimoji="0" lang="en-US" altLang="en-US" sz="1200" b="0" i="0" u="none" strike="noStrike" cap="none" normalizeH="0" baseline="0" dirty="0">
                <a:ln>
                  <a:noFill/>
                </a:ln>
                <a:solidFill>
                  <a:srgbClr val="002060"/>
                </a:solidFill>
                <a:effectLst/>
                <a:latin typeface="Arial Unicode MS"/>
              </a:rPr>
              <a:t>, COUNT(*) AS </a:t>
            </a:r>
            <a:r>
              <a:rPr kumimoji="0" lang="en-US" altLang="en-US" sz="1200" b="0" i="0" u="none" strike="noStrike" cap="none" normalizeH="0" baseline="0" dirty="0" err="1">
                <a:ln>
                  <a:noFill/>
                </a:ln>
                <a:solidFill>
                  <a:srgbClr val="002060"/>
                </a:solidFill>
                <a:effectLst/>
                <a:latin typeface="Arial Unicode MS"/>
              </a:rPr>
              <a:t>Total_Launches</a:t>
            </a:r>
            <a:r>
              <a:rPr kumimoji="0" lang="en-US" altLang="en-US" sz="1200" b="0" i="0" u="none" strike="noStrike" cap="none" normalizeH="0" baseline="0" dirty="0">
                <a:ln>
                  <a:noFill/>
                </a:ln>
                <a:solidFill>
                  <a:srgbClr val="002060"/>
                </a:solidFill>
                <a:effectLst/>
                <a:latin typeface="Arial Unicode MS"/>
              </a:rPr>
              <a:t> FROM SPACEXTBL GROUP BY </a:t>
            </a:r>
            <a:r>
              <a:rPr kumimoji="0" lang="en-US" altLang="en-US" sz="1200" b="0" i="0" u="none" strike="noStrike" cap="none" normalizeH="0" baseline="0" dirty="0" err="1">
                <a:ln>
                  <a:noFill/>
                </a:ln>
                <a:solidFill>
                  <a:srgbClr val="002060"/>
                </a:solidFill>
                <a:effectLst/>
                <a:latin typeface="Arial Unicode MS"/>
              </a:rPr>
              <a:t>Launch_Site</a:t>
            </a:r>
            <a:r>
              <a:rPr kumimoji="0" lang="en-US" altLang="en-US" sz="1200" b="0" i="0" u="none" strike="noStrike" cap="none" normalizeH="0" baseline="0" dirty="0">
                <a:ln>
                  <a:noFill/>
                </a:ln>
                <a:solidFill>
                  <a:srgbClr val="002060"/>
                </a:solidFill>
                <a:effectLst/>
                <a:latin typeface="Arial Unicode MS"/>
              </a:rPr>
              <a:t>;</a:t>
            </a:r>
            <a:endParaRPr kumimoji="0" lang="en-US" altLang="en-US" sz="1200" b="0" i="0" u="none" strike="noStrike" cap="none" normalizeH="0" baseline="0" dirty="0">
              <a:ln>
                <a:noFill/>
              </a:ln>
              <a:solidFill>
                <a:srgbClr val="002060"/>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1" i="0" u="none" strike="noStrike" cap="none" normalizeH="0" baseline="0" dirty="0">
                <a:ln>
                  <a:noFill/>
                </a:ln>
                <a:solidFill>
                  <a:srgbClr val="002060"/>
                </a:solidFill>
                <a:effectLst/>
                <a:latin typeface="Arial" panose="020B0604020202020204" pitchFamily="34" charset="0"/>
              </a:rPr>
              <a:t>Identified the most used booster versions</a:t>
            </a:r>
            <a:br>
              <a:rPr kumimoji="0" lang="en-US" altLang="en-US" sz="1200" b="0" i="0" u="none" strike="noStrike" cap="none" normalizeH="0" baseline="0" dirty="0">
                <a:ln>
                  <a:noFill/>
                </a:ln>
                <a:solidFill>
                  <a:srgbClr val="002060"/>
                </a:solidFill>
                <a:effectLst/>
                <a:latin typeface="Arial" panose="020B0604020202020204" pitchFamily="34" charset="0"/>
              </a:rPr>
            </a:b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0" i="0" u="none" strike="noStrike" cap="none" normalizeH="0" baseline="0" dirty="0">
                <a:ln>
                  <a:noFill/>
                </a:ln>
                <a:solidFill>
                  <a:srgbClr val="002060"/>
                </a:solidFill>
                <a:effectLst/>
                <a:latin typeface="Arial Unicode MS"/>
              </a:rPr>
              <a:t>SELECT </a:t>
            </a:r>
            <a:r>
              <a:rPr kumimoji="0" lang="en-US" altLang="en-US" sz="1200" b="0" i="0" u="none" strike="noStrike" cap="none" normalizeH="0" baseline="0" dirty="0" err="1">
                <a:ln>
                  <a:noFill/>
                </a:ln>
                <a:solidFill>
                  <a:srgbClr val="002060"/>
                </a:solidFill>
                <a:effectLst/>
                <a:latin typeface="Arial Unicode MS"/>
              </a:rPr>
              <a:t>Booster_Version</a:t>
            </a:r>
            <a:r>
              <a:rPr kumimoji="0" lang="en-US" altLang="en-US" sz="1200" b="0" i="0" u="none" strike="noStrike" cap="none" normalizeH="0" baseline="0" dirty="0">
                <a:ln>
                  <a:noFill/>
                </a:ln>
                <a:solidFill>
                  <a:srgbClr val="002060"/>
                </a:solidFill>
                <a:effectLst/>
                <a:latin typeface="Arial Unicode MS"/>
              </a:rPr>
              <a:t>, COUNT(*) AS </a:t>
            </a:r>
            <a:r>
              <a:rPr kumimoji="0" lang="en-US" altLang="en-US" sz="1200" b="0" i="0" u="none" strike="noStrike" cap="none" normalizeH="0" baseline="0" dirty="0" err="1">
                <a:ln>
                  <a:noFill/>
                </a:ln>
                <a:solidFill>
                  <a:srgbClr val="002060"/>
                </a:solidFill>
                <a:effectLst/>
                <a:latin typeface="Arial Unicode MS"/>
              </a:rPr>
              <a:t>Usage_Count</a:t>
            </a:r>
            <a:r>
              <a:rPr kumimoji="0" lang="en-US" altLang="en-US" sz="1200" b="0" i="0" u="none" strike="noStrike" cap="none" normalizeH="0" baseline="0" dirty="0">
                <a:ln>
                  <a:noFill/>
                </a:ln>
                <a:solidFill>
                  <a:srgbClr val="002060"/>
                </a:solidFill>
                <a:effectLst/>
                <a:latin typeface="Arial Unicode MS"/>
              </a:rPr>
              <a:t> FROM SPACEXTBL GROUP BY </a:t>
            </a:r>
            <a:r>
              <a:rPr kumimoji="0" lang="en-US" altLang="en-US" sz="1200" b="0" i="0" u="none" strike="noStrike" cap="none" normalizeH="0" baseline="0" dirty="0" err="1">
                <a:ln>
                  <a:noFill/>
                </a:ln>
                <a:solidFill>
                  <a:srgbClr val="002060"/>
                </a:solidFill>
                <a:effectLst/>
                <a:latin typeface="Arial Unicode MS"/>
              </a:rPr>
              <a:t>Booster_Version</a:t>
            </a:r>
            <a:r>
              <a:rPr kumimoji="0" lang="en-US" altLang="en-US" sz="1200" b="0" i="0" u="none" strike="noStrike" cap="none" normalizeH="0" baseline="0" dirty="0">
                <a:ln>
                  <a:noFill/>
                </a:ln>
                <a:solidFill>
                  <a:srgbClr val="002060"/>
                </a:solidFill>
                <a:effectLst/>
                <a:latin typeface="Arial Unicode MS"/>
              </a:rPr>
              <a:t> ORDER BY </a:t>
            </a:r>
            <a:r>
              <a:rPr kumimoji="0" lang="en-US" altLang="en-US" sz="1200" b="0" i="0" u="none" strike="noStrike" cap="none" normalizeH="0" baseline="0" dirty="0" err="1">
                <a:ln>
                  <a:noFill/>
                </a:ln>
                <a:solidFill>
                  <a:srgbClr val="002060"/>
                </a:solidFill>
                <a:effectLst/>
                <a:latin typeface="Arial Unicode MS"/>
              </a:rPr>
              <a:t>Usage_Count</a:t>
            </a:r>
            <a:r>
              <a:rPr kumimoji="0" lang="en-US" altLang="en-US" sz="1200" b="0" i="0" u="none" strike="noStrike" cap="none" normalizeH="0" baseline="0" dirty="0">
                <a:ln>
                  <a:noFill/>
                </a:ln>
                <a:solidFill>
                  <a:srgbClr val="002060"/>
                </a:solidFill>
                <a:effectLst/>
                <a:latin typeface="Arial Unicode MS"/>
              </a:rPr>
              <a:t> DESC;</a:t>
            </a:r>
            <a:endParaRPr kumimoji="0" lang="en-US" altLang="en-US" sz="1200" b="0" i="0" u="none" strike="noStrike" cap="none" normalizeH="0" baseline="0" dirty="0">
              <a:ln>
                <a:noFill/>
              </a:ln>
              <a:solidFill>
                <a:srgbClr val="002060"/>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1" i="0" u="none" strike="noStrike" cap="none" normalizeH="0" baseline="0" dirty="0">
                <a:ln>
                  <a:noFill/>
                </a:ln>
                <a:solidFill>
                  <a:srgbClr val="002060"/>
                </a:solidFill>
                <a:effectLst/>
                <a:latin typeface="Arial" panose="020B0604020202020204" pitchFamily="34" charset="0"/>
              </a:rPr>
              <a:t>Computed average payload mass by orbit type</a:t>
            </a:r>
            <a:br>
              <a:rPr kumimoji="0" lang="en-US" altLang="en-US" sz="1200" b="0" i="0" u="none" strike="noStrike" cap="none" normalizeH="0" baseline="0" dirty="0">
                <a:ln>
                  <a:noFill/>
                </a:ln>
                <a:solidFill>
                  <a:srgbClr val="002060"/>
                </a:solidFill>
                <a:effectLst/>
                <a:latin typeface="Arial" panose="020B0604020202020204" pitchFamily="34" charset="0"/>
              </a:rPr>
            </a:b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0" i="0" u="none" strike="noStrike" cap="none" normalizeH="0" baseline="0" dirty="0">
                <a:ln>
                  <a:noFill/>
                </a:ln>
                <a:solidFill>
                  <a:srgbClr val="002060"/>
                </a:solidFill>
                <a:effectLst/>
                <a:latin typeface="Arial Unicode MS"/>
              </a:rPr>
              <a:t>SELECT Orbit, AVG(PAYLOAD_MASS__KG_) AS </a:t>
            </a:r>
            <a:r>
              <a:rPr kumimoji="0" lang="en-US" altLang="en-US" sz="1200" b="0" i="0" u="none" strike="noStrike" cap="none" normalizeH="0" baseline="0" dirty="0" err="1">
                <a:ln>
                  <a:noFill/>
                </a:ln>
                <a:solidFill>
                  <a:srgbClr val="002060"/>
                </a:solidFill>
                <a:effectLst/>
                <a:latin typeface="Arial Unicode MS"/>
              </a:rPr>
              <a:t>Avg_Payload</a:t>
            </a:r>
            <a:r>
              <a:rPr kumimoji="0" lang="en-US" altLang="en-US" sz="1200" b="0" i="0" u="none" strike="noStrike" cap="none" normalizeH="0" baseline="0" dirty="0">
                <a:ln>
                  <a:noFill/>
                </a:ln>
                <a:solidFill>
                  <a:srgbClr val="002060"/>
                </a:solidFill>
                <a:effectLst/>
                <a:latin typeface="Arial Unicode MS"/>
              </a:rPr>
              <a:t> FROM SPACEXTBL GROUP BY Orbit;</a:t>
            </a:r>
            <a:endParaRPr kumimoji="0" lang="en-US" altLang="en-US" sz="1200" b="0" i="0" u="none" strike="noStrike" cap="none" normalizeH="0" baseline="0" dirty="0">
              <a:ln>
                <a:noFill/>
              </a:ln>
              <a:solidFill>
                <a:srgbClr val="002060"/>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1" i="0" u="none" strike="noStrike" cap="none" normalizeH="0" baseline="0" dirty="0">
                <a:ln>
                  <a:noFill/>
                </a:ln>
                <a:solidFill>
                  <a:srgbClr val="002060"/>
                </a:solidFill>
                <a:effectLst/>
                <a:latin typeface="Arial" panose="020B0604020202020204" pitchFamily="34" charset="0"/>
              </a:rPr>
              <a:t>Found launch site with the highest success rate</a:t>
            </a:r>
            <a:br>
              <a:rPr kumimoji="0" lang="en-US" altLang="en-US" sz="1200" b="0" i="0" u="none" strike="noStrike" cap="none" normalizeH="0" baseline="0" dirty="0">
                <a:ln>
                  <a:noFill/>
                </a:ln>
                <a:solidFill>
                  <a:srgbClr val="002060"/>
                </a:solidFill>
                <a:effectLst/>
                <a:latin typeface="Arial" panose="020B0604020202020204" pitchFamily="34" charset="0"/>
              </a:rPr>
            </a:b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0" i="0" u="none" strike="noStrike" cap="none" normalizeH="0" baseline="0" dirty="0">
                <a:ln>
                  <a:noFill/>
                </a:ln>
                <a:solidFill>
                  <a:srgbClr val="002060"/>
                </a:solidFill>
                <a:effectLst/>
                <a:latin typeface="Arial Unicode MS"/>
              </a:rPr>
              <a:t>SELECT </a:t>
            </a:r>
            <a:r>
              <a:rPr kumimoji="0" lang="en-US" altLang="en-US" sz="1200" b="0" i="0" u="none" strike="noStrike" cap="none" normalizeH="0" baseline="0" dirty="0" err="1">
                <a:ln>
                  <a:noFill/>
                </a:ln>
                <a:solidFill>
                  <a:srgbClr val="002060"/>
                </a:solidFill>
                <a:effectLst/>
                <a:latin typeface="Arial Unicode MS"/>
              </a:rPr>
              <a:t>Launch_Site</a:t>
            </a:r>
            <a:r>
              <a:rPr kumimoji="0" lang="en-US" altLang="en-US" sz="1200" b="0" i="0" u="none" strike="noStrike" cap="none" normalizeH="0" baseline="0" dirty="0">
                <a:ln>
                  <a:noFill/>
                </a:ln>
                <a:solidFill>
                  <a:srgbClr val="002060"/>
                </a:solidFill>
                <a:effectLst/>
                <a:latin typeface="Arial Unicode MS"/>
              </a:rPr>
              <a:t>, AVG(Class)*100 AS </a:t>
            </a:r>
            <a:r>
              <a:rPr kumimoji="0" lang="en-US" altLang="en-US" sz="1200" b="0" i="0" u="none" strike="noStrike" cap="none" normalizeH="0" baseline="0" dirty="0" err="1">
                <a:ln>
                  <a:noFill/>
                </a:ln>
                <a:solidFill>
                  <a:srgbClr val="002060"/>
                </a:solidFill>
                <a:effectLst/>
                <a:latin typeface="Arial Unicode MS"/>
              </a:rPr>
              <a:t>Success_Rate</a:t>
            </a:r>
            <a:r>
              <a:rPr kumimoji="0" lang="en-US" altLang="en-US" sz="1200" b="0" i="0" u="none" strike="noStrike" cap="none" normalizeH="0" baseline="0" dirty="0">
                <a:ln>
                  <a:noFill/>
                </a:ln>
                <a:solidFill>
                  <a:srgbClr val="002060"/>
                </a:solidFill>
                <a:effectLst/>
                <a:latin typeface="Arial Unicode MS"/>
              </a:rPr>
              <a:t> FROM SPACEXTBL GROUP BY </a:t>
            </a:r>
            <a:r>
              <a:rPr kumimoji="0" lang="en-US" altLang="en-US" sz="1200" b="0" i="0" u="none" strike="noStrike" cap="none" normalizeH="0" baseline="0" dirty="0" err="1">
                <a:ln>
                  <a:noFill/>
                </a:ln>
                <a:solidFill>
                  <a:srgbClr val="002060"/>
                </a:solidFill>
                <a:effectLst/>
                <a:latin typeface="Arial Unicode MS"/>
              </a:rPr>
              <a:t>Launch_Site</a:t>
            </a:r>
            <a:r>
              <a:rPr kumimoji="0" lang="en-US" altLang="en-US" sz="1200" b="0" i="0" u="none" strike="noStrike" cap="none" normalizeH="0" baseline="0" dirty="0">
                <a:ln>
                  <a:noFill/>
                </a:ln>
                <a:solidFill>
                  <a:srgbClr val="002060"/>
                </a:solidFill>
                <a:effectLst/>
                <a:latin typeface="Arial Unicode MS"/>
              </a:rPr>
              <a:t> ORDER BY </a:t>
            </a:r>
            <a:r>
              <a:rPr kumimoji="0" lang="en-US" altLang="en-US" sz="1200" b="0" i="0" u="none" strike="noStrike" cap="none" normalizeH="0" baseline="0" dirty="0" err="1">
                <a:ln>
                  <a:noFill/>
                </a:ln>
                <a:solidFill>
                  <a:srgbClr val="002060"/>
                </a:solidFill>
                <a:effectLst/>
                <a:latin typeface="Arial Unicode MS"/>
              </a:rPr>
              <a:t>Success_Rate</a:t>
            </a:r>
            <a:r>
              <a:rPr kumimoji="0" lang="en-US" altLang="en-US" sz="1200" b="0" i="0" u="none" strike="noStrike" cap="none" normalizeH="0" baseline="0" dirty="0">
                <a:ln>
                  <a:noFill/>
                </a:ln>
                <a:solidFill>
                  <a:srgbClr val="002060"/>
                </a:solidFill>
                <a:effectLst/>
                <a:latin typeface="Arial Unicode MS"/>
              </a:rPr>
              <a:t> DESC;</a:t>
            </a:r>
            <a:endParaRPr kumimoji="0" lang="en-US" altLang="en-US" sz="1200" b="0" i="0" u="none" strike="noStrike" cap="none" normalizeH="0" baseline="0" dirty="0">
              <a:ln>
                <a:noFill/>
              </a:ln>
              <a:solidFill>
                <a:srgbClr val="002060"/>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1" i="0" u="none" strike="noStrike" cap="none" normalizeH="0" baseline="0" dirty="0">
                <a:ln>
                  <a:noFill/>
                </a:ln>
                <a:solidFill>
                  <a:srgbClr val="002060"/>
                </a:solidFill>
                <a:effectLst/>
                <a:latin typeface="Arial" panose="020B0604020202020204" pitchFamily="34" charset="0"/>
              </a:rPr>
              <a:t>Total successful launches</a:t>
            </a:r>
            <a:br>
              <a:rPr kumimoji="0" lang="en-US" altLang="en-US" sz="1200" b="0" i="0" u="none" strike="noStrike" cap="none" normalizeH="0" baseline="0" dirty="0">
                <a:ln>
                  <a:noFill/>
                </a:ln>
                <a:solidFill>
                  <a:srgbClr val="002060"/>
                </a:solidFill>
                <a:effectLst/>
                <a:latin typeface="Arial" panose="020B0604020202020204" pitchFamily="34" charset="0"/>
              </a:rPr>
            </a:br>
            <a:r>
              <a:rPr kumimoji="0" lang="en-US" altLang="en-US" sz="1200" b="0" i="0" u="none" strike="noStrike" cap="none" normalizeH="0" baseline="0" dirty="0">
                <a:ln>
                  <a:noFill/>
                </a:ln>
                <a:solidFill>
                  <a:srgbClr val="002060"/>
                </a:solidFill>
                <a:effectLst/>
                <a:latin typeface="Arial" panose="020B0604020202020204" pitchFamily="34" charset="0"/>
              </a:rPr>
              <a:t>             </a:t>
            </a:r>
            <a:r>
              <a:rPr kumimoji="0" lang="en-US" altLang="en-US" sz="1200" b="0" i="0" u="none" strike="noStrike" cap="none" normalizeH="0" baseline="0" dirty="0">
                <a:ln>
                  <a:noFill/>
                </a:ln>
                <a:solidFill>
                  <a:srgbClr val="002060"/>
                </a:solidFill>
                <a:effectLst/>
                <a:latin typeface="Arial Unicode MS"/>
              </a:rPr>
              <a:t>SELECT COUNT(*) FROM SPACEXTBL WHERE Class = 1;</a:t>
            </a:r>
            <a:endParaRPr kumimoji="0" lang="en-US" altLang="en-US" sz="1200" b="0" i="0" u="none" strike="noStrike" cap="none" normalizeH="0" baseline="0" dirty="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2060"/>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854C0D0C-9A51-D439-3AF9-C78321B8598E}"/>
              </a:ext>
            </a:extLst>
          </p:cNvPr>
          <p:cNvSpPr>
            <a:spLocks noChangeArrowheads="1"/>
          </p:cNvSpPr>
          <p:nvPr/>
        </p:nvSpPr>
        <p:spPr bwMode="auto">
          <a:xfrm>
            <a:off x="491790" y="6244043"/>
            <a:ext cx="102659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rgbClr val="002060"/>
                </a:solidFill>
                <a:effectLst/>
                <a:latin typeface="Arial" panose="020B0604020202020204" pitchFamily="34" charset="0"/>
              </a:rPr>
              <a:t>📁 </a:t>
            </a:r>
            <a:r>
              <a:rPr kumimoji="0" lang="en-US" altLang="en-US" sz="1400" b="1" i="0" u="none" strike="noStrike" cap="none" normalizeH="0" baseline="0" dirty="0">
                <a:ln>
                  <a:noFill/>
                </a:ln>
                <a:solidFill>
                  <a:srgbClr val="002060"/>
                </a:solidFill>
                <a:effectLst/>
                <a:latin typeface="Arial" panose="020B0604020202020204" pitchFamily="34" charset="0"/>
              </a:rPr>
              <a:t>GitHub Repository</a:t>
            </a:r>
            <a:r>
              <a:rPr kumimoji="0" lang="en-US" altLang="en-US" sz="1400" b="0" i="0" u="none" strike="noStrike" cap="none" normalizeH="0" baseline="0" dirty="0">
                <a:ln>
                  <a:noFill/>
                </a:ln>
                <a:solidFill>
                  <a:srgbClr val="002060"/>
                </a:solidFill>
                <a:effectLst/>
                <a:latin typeface="Arial" panose="020B0604020202020204" pitchFamily="34" charset="0"/>
              </a:rPr>
              <a:t>: </a:t>
            </a:r>
            <a:r>
              <a:rPr kumimoji="0" lang="en-US" altLang="en-US" sz="1400" b="0" i="0" u="none" strike="noStrike" cap="none" normalizeH="0" baseline="0" dirty="0">
                <a:ln>
                  <a:noFill/>
                </a:ln>
                <a:solidFill>
                  <a:srgbClr val="002060"/>
                </a:solidFill>
                <a:effectLst/>
                <a:latin typeface="Arial" panose="020B0604020202020204" pitchFamily="34" charset="0"/>
                <a:hlinkClick r:id="rId3"/>
              </a:rPr>
              <a:t>https://github.com/samford12/Capstone/blob/main/jupyter-labs-eda-sql-coursera_sqllite-checkpoint.ipynb</a:t>
            </a:r>
            <a:endParaRPr kumimoji="0" lang="en-US" altLang="en-US" sz="14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2060"/>
              </a:solidFill>
              <a:effectLst/>
              <a:latin typeface="Arial" panose="020B06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17</a:t>
            </a:fld>
            <a:endParaRPr lang="en-US" sz="1100">
              <a:solidFill>
                <a:schemeClr val="tx1">
                  <a:lumMod val="50000"/>
                  <a:lumOff val="50000"/>
                </a:schemeClr>
              </a:solidFill>
              <a:latin typeface="+mn-lt"/>
            </a:endParaRPr>
          </a:p>
        </p:txBody>
      </p:sp>
      <p:sp>
        <p:nvSpPr>
          <p:cNvPr id="6" name="Rectangle 5">
            <a:extLst>
              <a:ext uri="{FF2B5EF4-FFF2-40B4-BE49-F238E27FC236}">
                <a16:creationId xmlns:a16="http://schemas.microsoft.com/office/drawing/2014/main" id="{32C26359-B00E-ADE9-8499-0FD7F4003234}"/>
              </a:ext>
            </a:extLst>
          </p:cNvPr>
          <p:cNvSpPr>
            <a:spLocks noChangeArrowheads="1"/>
          </p:cNvSpPr>
          <p:nvPr/>
        </p:nvSpPr>
        <p:spPr bwMode="auto">
          <a:xfrm>
            <a:off x="580006" y="6150072"/>
            <a:ext cx="103669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700" b="0" i="0" u="none" strike="noStrike" cap="none" normalizeH="0" baseline="0" dirty="0">
                <a:ln>
                  <a:noFill/>
                </a:ln>
                <a:solidFill>
                  <a:srgbClr val="002060"/>
                </a:solidFill>
                <a:effectLst/>
                <a:latin typeface="Arial" panose="020B0604020202020204" pitchFamily="34" charset="0"/>
              </a:rPr>
              <a:t>📁 </a:t>
            </a:r>
            <a:r>
              <a:rPr kumimoji="0" lang="en-US" altLang="en-US" sz="1600" b="1" i="0" u="none" strike="noStrike" cap="none" normalizeH="0" baseline="0" dirty="0">
                <a:ln>
                  <a:noFill/>
                </a:ln>
                <a:solidFill>
                  <a:srgbClr val="002060"/>
                </a:solidFill>
                <a:effectLst/>
                <a:latin typeface="Arial" panose="020B0604020202020204" pitchFamily="34" charset="0"/>
              </a:rPr>
              <a:t>GitHub Repository</a:t>
            </a:r>
            <a:r>
              <a:rPr kumimoji="0" lang="en-US" altLang="en-US" sz="1600" b="0" i="0" u="none" strike="noStrike" cap="none" normalizeH="0" baseline="0" dirty="0">
                <a:ln>
                  <a:noFill/>
                </a:ln>
                <a:solidFill>
                  <a:srgbClr val="002060"/>
                </a:solidFill>
                <a:effectLst/>
                <a:latin typeface="Arial" panose="020B0604020202020204" pitchFamily="34" charset="0"/>
              </a:rPr>
              <a:t>: </a:t>
            </a:r>
            <a:r>
              <a:rPr kumimoji="0" lang="en-US" altLang="en-US" sz="1600" b="0" i="0" u="none" strike="noStrike" cap="none" normalizeH="0" baseline="0" dirty="0">
                <a:ln>
                  <a:noFill/>
                </a:ln>
                <a:solidFill>
                  <a:srgbClr val="002060"/>
                </a:solidFill>
                <a:effectLst/>
                <a:latin typeface="Arial" panose="020B0604020202020204" pitchFamily="34" charset="0"/>
                <a:hlinkClick r:id="rId2"/>
              </a:rPr>
              <a:t>https://github.com/samford12/Capstone/blob/main/lab_jupyter_launch_site_location.ipynb</a:t>
            </a:r>
            <a:endParaRPr kumimoji="0" lang="en-US" altLang="en-US" sz="1600" b="0" i="0" u="none" strike="noStrike" cap="none" normalizeH="0" baseline="0" dirty="0">
              <a:ln>
                <a:noFill/>
              </a:ln>
              <a:solidFill>
                <a:srgbClr val="002060"/>
              </a:solidFill>
              <a:effectLst/>
              <a:latin typeface="Arial" panose="020B0604020202020204" pitchFamily="34" charset="0"/>
            </a:endParaRPr>
          </a:p>
        </p:txBody>
      </p:sp>
      <p:graphicFrame>
        <p:nvGraphicFramePr>
          <p:cNvPr id="8" name="Content Placeholder 4">
            <a:extLst>
              <a:ext uri="{FF2B5EF4-FFF2-40B4-BE49-F238E27FC236}">
                <a16:creationId xmlns:a16="http://schemas.microsoft.com/office/drawing/2014/main" id="{067AE780-3DEA-D768-9396-99F77DF53AF9}"/>
              </a:ext>
            </a:extLst>
          </p:cNvPr>
          <p:cNvGraphicFramePr>
            <a:graphicFrameLocks noGrp="1"/>
          </p:cNvGraphicFramePr>
          <p:nvPr>
            <p:ph idx="4294967295"/>
            <p:extLst>
              <p:ext uri="{D42A27DB-BD31-4B8C-83A1-F6EECF244321}">
                <p14:modId xmlns:p14="http://schemas.microsoft.com/office/powerpoint/2010/main" val="1540802288"/>
              </p:ext>
            </p:extLst>
          </p:nvPr>
        </p:nvGraphicFramePr>
        <p:xfrm>
          <a:off x="684165" y="1919161"/>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5153" y="1304393"/>
            <a:ext cx="11105315" cy="4921999"/>
          </a:xfrm>
          <a:prstGeom prst="rect">
            <a:avLst/>
          </a:prstGeom>
        </p:spPr>
        <p:txBody>
          <a:bodyPr vert="horz" lIns="91440" tIns="45720" rIns="91440" bIns="45720" rtlCol="0" anchor="t">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1 Pie Chart (Launch Site Outcomes)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Interaction</a:t>
            </a:r>
            <a:r>
              <a:rPr kumimoji="0" lang="en-US" altLang="en-US" sz="1400" b="0" i="0" u="none" strike="noStrike" cap="none" normalizeH="0" baseline="0" dirty="0">
                <a:ln>
                  <a:noFill/>
                </a:ln>
                <a:solidFill>
                  <a:schemeClr val="tx1"/>
                </a:solidFill>
                <a:effectLst/>
                <a:latin typeface="Arial" panose="020B0604020202020204" pitchFamily="34" charset="0"/>
              </a:rPr>
              <a:t>: Dropdown menu to select a specific launch site or view all sites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Purpose</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To visualize the proportion of successful launches across sites ,Helps compare performance by location ,For individual sites, shows success vs. failure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2. Scatter Plot (Payload vs. Mission Outcome)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Interactions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Dropdown to filter by launch site ,Range Slider to select payload mass range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Purpose</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To explore the correlation between payload weight and launch success ,Allows users to identify patterns based on booster version and site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Makes it easy to spot trends in payload-performance relationships</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 Why These Interactions Were Added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Dropdown Filters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Enables site-specific analysis and comparison ,Makes dashboard dynamic and user-driven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Range Slider</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Provides fine control over payload ranges ,Useful for narrowing analysis to specific mission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Hover Tooltips &amp; Interactivity</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Displays extra mission info (e.g., booster version) ,Enhances usability without crowding the chart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indent="0">
              <a:buNone/>
            </a:pPr>
            <a:endParaRPr lang="en-US" sz="1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Rectangle 2">
            <a:extLst>
              <a:ext uri="{FF2B5EF4-FFF2-40B4-BE49-F238E27FC236}">
                <a16:creationId xmlns:a16="http://schemas.microsoft.com/office/drawing/2014/main" id="{A94E3622-099C-5D33-EBC3-BE76934679EC}"/>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7913" y="2075873"/>
            <a:ext cx="7590218" cy="4351338"/>
          </a:xfrm>
          <a:prstGeom prst="rect">
            <a:avLst/>
          </a:prstGeom>
        </p:spPr>
        <p:txBody>
          <a:bodyPr>
            <a:noAutofit/>
          </a:bodyPr>
          <a:lstStyle/>
          <a:p>
            <a:pPr>
              <a:buNone/>
            </a:pPr>
            <a:r>
              <a:rPr lang="en-US" sz="1200" b="1" dirty="0">
                <a:solidFill>
                  <a:srgbClr val="002060"/>
                </a:solidFill>
                <a:latin typeface="Arial" panose="020B0604020202020204" pitchFamily="34" charset="0"/>
                <a:cs typeface="Arial" panose="020B0604020202020204" pitchFamily="34" charset="0"/>
              </a:rPr>
              <a:t>Key Phrases (Model Development Steps)</a:t>
            </a:r>
          </a:p>
          <a:p>
            <a:pPr>
              <a:buFont typeface="Arial" panose="020B0604020202020204" pitchFamily="34" charset="0"/>
              <a:buChar char="•"/>
            </a:pPr>
            <a:r>
              <a:rPr lang="en-US" sz="1200" b="1" dirty="0">
                <a:solidFill>
                  <a:srgbClr val="002060"/>
                </a:solidFill>
                <a:latin typeface="Arial" panose="020B0604020202020204" pitchFamily="34" charset="0"/>
                <a:cs typeface="Arial" panose="020B0604020202020204" pitchFamily="34" charset="0"/>
              </a:rPr>
              <a:t>Data Preparation</a:t>
            </a:r>
            <a:r>
              <a:rPr lang="en-US" sz="1200" dirty="0">
                <a:solidFill>
                  <a:srgbClr val="002060"/>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Selected relevant features (payload, site, booster version, orbit) ,Converted categorical variables using </a:t>
            </a:r>
            <a:r>
              <a:rPr lang="en-US" sz="1200" b="1" dirty="0">
                <a:solidFill>
                  <a:srgbClr val="002060"/>
                </a:solidFill>
                <a:latin typeface="Arial" panose="020B0604020202020204" pitchFamily="34" charset="0"/>
                <a:cs typeface="Arial" panose="020B0604020202020204" pitchFamily="34" charset="0"/>
              </a:rPr>
              <a:t>One-Hot Encoding ,</a:t>
            </a:r>
            <a:r>
              <a:rPr lang="en-US" sz="1200" dirty="0">
                <a:solidFill>
                  <a:srgbClr val="002060"/>
                </a:solidFill>
                <a:latin typeface="Arial" panose="020B0604020202020204" pitchFamily="34" charset="0"/>
                <a:cs typeface="Arial" panose="020B0604020202020204" pitchFamily="34" charset="0"/>
              </a:rPr>
              <a:t>Split data into </a:t>
            </a:r>
            <a:r>
              <a:rPr lang="en-US" sz="1200" b="1" dirty="0">
                <a:solidFill>
                  <a:srgbClr val="002060"/>
                </a:solidFill>
                <a:latin typeface="Arial" panose="020B0604020202020204" pitchFamily="34" charset="0"/>
                <a:cs typeface="Arial" panose="020B0604020202020204" pitchFamily="34" charset="0"/>
              </a:rPr>
              <a:t>training and test sets</a:t>
            </a:r>
            <a:endParaRPr lang="en-US" sz="1200" dirty="0">
              <a:solidFill>
                <a:srgbClr val="002060"/>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1200" b="1" dirty="0">
                <a:solidFill>
                  <a:srgbClr val="002060"/>
                </a:solidFill>
                <a:latin typeface="Arial" panose="020B0604020202020204" pitchFamily="34" charset="0"/>
                <a:cs typeface="Arial" panose="020B0604020202020204" pitchFamily="34" charset="0"/>
              </a:rPr>
              <a:t>Model Building</a:t>
            </a:r>
            <a:r>
              <a:rPr lang="en-US" sz="1200" dirty="0">
                <a:solidFill>
                  <a:srgbClr val="002060"/>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Trained multiple classification models:</a:t>
            </a:r>
          </a:p>
          <a:p>
            <a:pPr marL="1143000" lvl="2" indent="-22860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Logistic Regression ,Decision Tree ,Support Vector Machine (SVM) ,K-Nearest Neighbors (KNN)</a:t>
            </a:r>
          </a:p>
          <a:p>
            <a:pPr>
              <a:buFont typeface="Arial" panose="020B0604020202020204" pitchFamily="34" charset="0"/>
              <a:buChar char="•"/>
            </a:pPr>
            <a:r>
              <a:rPr lang="en-US" sz="1200" b="1" dirty="0">
                <a:solidFill>
                  <a:srgbClr val="002060"/>
                </a:solidFill>
                <a:latin typeface="Arial" panose="020B0604020202020204" pitchFamily="34" charset="0"/>
                <a:cs typeface="Arial" panose="020B0604020202020204" pitchFamily="34" charset="0"/>
              </a:rPr>
              <a:t>Model Evaluation</a:t>
            </a:r>
            <a:r>
              <a:rPr lang="en-US" sz="1200" dirty="0">
                <a:solidFill>
                  <a:srgbClr val="002060"/>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Assessed models using:</a:t>
            </a:r>
          </a:p>
          <a:p>
            <a:pPr marL="1143000" lvl="2" indent="-228600">
              <a:buFont typeface="Arial" panose="020B0604020202020204" pitchFamily="34" charset="0"/>
              <a:buChar char="•"/>
            </a:pPr>
            <a:r>
              <a:rPr lang="en-US" sz="1200" b="1" dirty="0">
                <a:solidFill>
                  <a:srgbClr val="002060"/>
                </a:solidFill>
                <a:latin typeface="Arial" panose="020B0604020202020204" pitchFamily="34" charset="0"/>
                <a:cs typeface="Arial" panose="020B0604020202020204" pitchFamily="34" charset="0"/>
              </a:rPr>
              <a:t>Accuracy score</a:t>
            </a:r>
            <a:r>
              <a:rPr lang="en-US" sz="1200" dirty="0">
                <a:solidFill>
                  <a:srgbClr val="002060"/>
                </a:solidFill>
                <a:latin typeface="Arial" panose="020B0604020202020204" pitchFamily="34" charset="0"/>
                <a:cs typeface="Arial" panose="020B0604020202020204" pitchFamily="34" charset="0"/>
              </a:rPr>
              <a:t> ,</a:t>
            </a:r>
            <a:r>
              <a:rPr lang="en-US" sz="1200" b="1" dirty="0">
                <a:solidFill>
                  <a:srgbClr val="002060"/>
                </a:solidFill>
                <a:latin typeface="Arial" panose="020B0604020202020204" pitchFamily="34" charset="0"/>
                <a:cs typeface="Arial" panose="020B0604020202020204" pitchFamily="34" charset="0"/>
              </a:rPr>
              <a:t>Confusion matrix</a:t>
            </a:r>
            <a:r>
              <a:rPr lang="en-US" sz="1200" dirty="0">
                <a:solidFill>
                  <a:srgbClr val="002060"/>
                </a:solidFill>
                <a:latin typeface="Arial" panose="020B0604020202020204" pitchFamily="34" charset="0"/>
                <a:cs typeface="Arial" panose="020B0604020202020204" pitchFamily="34" charset="0"/>
              </a:rPr>
              <a:t> ,</a:t>
            </a:r>
            <a:r>
              <a:rPr lang="en-US" sz="1200" b="1" dirty="0">
                <a:solidFill>
                  <a:srgbClr val="002060"/>
                </a:solidFill>
                <a:latin typeface="Arial" panose="020B0604020202020204" pitchFamily="34" charset="0"/>
                <a:cs typeface="Arial" panose="020B0604020202020204" pitchFamily="34" charset="0"/>
              </a:rPr>
              <a:t>Precision, recall, and F1-score</a:t>
            </a:r>
            <a:endParaRPr lang="en-US" sz="1200" dirty="0">
              <a:solidFill>
                <a:srgbClr val="00206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Visualized performance using classification plots</a:t>
            </a:r>
          </a:p>
          <a:p>
            <a:pPr>
              <a:buFont typeface="Arial" panose="020B0604020202020204" pitchFamily="34" charset="0"/>
              <a:buChar char="•"/>
            </a:pPr>
            <a:r>
              <a:rPr lang="en-US" sz="1200" b="1" dirty="0">
                <a:solidFill>
                  <a:srgbClr val="002060"/>
                </a:solidFill>
                <a:latin typeface="Arial" panose="020B0604020202020204" pitchFamily="34" charset="0"/>
                <a:cs typeface="Arial" panose="020B0604020202020204" pitchFamily="34" charset="0"/>
              </a:rPr>
              <a:t>Hyperparameter Tuning</a:t>
            </a:r>
            <a:r>
              <a:rPr lang="en-US" sz="1200" dirty="0">
                <a:solidFill>
                  <a:srgbClr val="002060"/>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Used </a:t>
            </a:r>
            <a:r>
              <a:rPr lang="en-US" sz="1200" b="1" dirty="0" err="1">
                <a:solidFill>
                  <a:srgbClr val="002060"/>
                </a:solidFill>
                <a:latin typeface="Arial" panose="020B0604020202020204" pitchFamily="34" charset="0"/>
                <a:cs typeface="Arial" panose="020B0604020202020204" pitchFamily="34" charset="0"/>
              </a:rPr>
              <a:t>GridSearchCV</a:t>
            </a:r>
            <a:r>
              <a:rPr lang="en-US" sz="1200" dirty="0">
                <a:solidFill>
                  <a:srgbClr val="002060"/>
                </a:solidFill>
                <a:latin typeface="Arial" panose="020B0604020202020204" pitchFamily="34" charset="0"/>
                <a:cs typeface="Arial" panose="020B0604020202020204" pitchFamily="34" charset="0"/>
              </a:rPr>
              <a:t> to optimize Decision Tree and SVM parameters ,Selected best model based on </a:t>
            </a:r>
            <a:r>
              <a:rPr lang="en-US" sz="1200" b="1" dirty="0">
                <a:solidFill>
                  <a:srgbClr val="002060"/>
                </a:solidFill>
                <a:latin typeface="Arial" panose="020B0604020202020204" pitchFamily="34" charset="0"/>
                <a:cs typeface="Arial" panose="020B0604020202020204" pitchFamily="34" charset="0"/>
              </a:rPr>
              <a:t>cross-validation accuracy</a:t>
            </a:r>
            <a:endParaRPr lang="en-US" sz="1200" dirty="0">
              <a:solidFill>
                <a:srgbClr val="002060"/>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1200" b="1" dirty="0">
                <a:solidFill>
                  <a:srgbClr val="002060"/>
                </a:solidFill>
                <a:latin typeface="Arial" panose="020B0604020202020204" pitchFamily="34" charset="0"/>
                <a:cs typeface="Arial" panose="020B0604020202020204" pitchFamily="34" charset="0"/>
              </a:rPr>
              <a:t>Best Model Identified</a:t>
            </a:r>
            <a:r>
              <a:rPr lang="en-US" sz="1200" dirty="0">
                <a:solidFill>
                  <a:srgbClr val="002060"/>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200" b="1" dirty="0">
                <a:solidFill>
                  <a:srgbClr val="002060"/>
                </a:solidFill>
                <a:latin typeface="Arial" panose="020B0604020202020204" pitchFamily="34" charset="0"/>
                <a:cs typeface="Arial" panose="020B0604020202020204" pitchFamily="34" charset="0"/>
              </a:rPr>
              <a:t>Support Vector Machine (SVM)</a:t>
            </a:r>
            <a:r>
              <a:rPr lang="en-US" sz="1200" dirty="0">
                <a:solidFill>
                  <a:srgbClr val="002060"/>
                </a:solidFill>
                <a:latin typeface="Arial" panose="020B0604020202020204" pitchFamily="34" charset="0"/>
                <a:cs typeface="Arial" panose="020B0604020202020204" pitchFamily="34" charset="0"/>
              </a:rPr>
              <a:t> with tuned parameters delivered the highest overall performance ,Accurate generalization on unseen data, suitable for mission outcome prediction</a:t>
            </a:r>
          </a:p>
          <a:p>
            <a:endParaRPr lang="en-US" sz="1200" dirty="0">
              <a:solidFill>
                <a:srgbClr val="002060"/>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055BAB91-745F-3916-372E-B03FF3FCFD1C}"/>
              </a:ext>
            </a:extLst>
          </p:cNvPr>
          <p:cNvSpPr txBox="1"/>
          <p:nvPr/>
        </p:nvSpPr>
        <p:spPr>
          <a:xfrm>
            <a:off x="8217492" y="1979075"/>
            <a:ext cx="3737759" cy="4247317"/>
          </a:xfrm>
          <a:prstGeom prst="rect">
            <a:avLst/>
          </a:prstGeom>
          <a:noFill/>
          <a:ln>
            <a:solidFill>
              <a:srgbClr val="00B0F0"/>
            </a:solidFill>
            <a:prstDash val="dash"/>
          </a:ln>
        </p:spPr>
        <p:txBody>
          <a:bodyPr wrap="square">
            <a:spAutoFit/>
          </a:bodyPr>
          <a:lstStyle/>
          <a:p>
            <a:pPr algn="ctr"/>
            <a:r>
              <a:rPr lang="en-US" b="1" dirty="0">
                <a:solidFill>
                  <a:srgbClr val="002060"/>
                </a:solidFill>
              </a:rPr>
              <a:t>[Cleaned Dataset]</a:t>
            </a:r>
          </a:p>
          <a:p>
            <a:pPr algn="ctr"/>
            <a:r>
              <a:rPr lang="en-US" b="1" dirty="0">
                <a:solidFill>
                  <a:srgbClr val="002060"/>
                </a:solidFill>
              </a:rPr>
              <a:t>       ↓</a:t>
            </a:r>
          </a:p>
          <a:p>
            <a:pPr algn="ctr"/>
            <a:r>
              <a:rPr lang="en-US" b="1" dirty="0">
                <a:solidFill>
                  <a:srgbClr val="002060"/>
                </a:solidFill>
              </a:rPr>
              <a:t>[Feature Engineering (OHE, Scaling)]</a:t>
            </a:r>
          </a:p>
          <a:p>
            <a:pPr algn="ctr"/>
            <a:r>
              <a:rPr lang="en-US" b="1" dirty="0">
                <a:solidFill>
                  <a:srgbClr val="002060"/>
                </a:solidFill>
              </a:rPr>
              <a:t>       ↓</a:t>
            </a:r>
          </a:p>
          <a:p>
            <a:pPr algn="ctr"/>
            <a:r>
              <a:rPr lang="en-US" b="1" dirty="0">
                <a:solidFill>
                  <a:srgbClr val="002060"/>
                </a:solidFill>
              </a:rPr>
              <a:t>[Train-Test Split]</a:t>
            </a:r>
          </a:p>
          <a:p>
            <a:pPr algn="ctr"/>
            <a:r>
              <a:rPr lang="en-US" b="1" dirty="0">
                <a:solidFill>
                  <a:srgbClr val="002060"/>
                </a:solidFill>
              </a:rPr>
              <a:t>       ↓</a:t>
            </a:r>
          </a:p>
          <a:p>
            <a:pPr algn="ctr"/>
            <a:r>
              <a:rPr lang="en-US" b="1" dirty="0">
                <a:solidFill>
                  <a:srgbClr val="002060"/>
                </a:solidFill>
              </a:rPr>
              <a:t>[Train Models: LR, DT, SVM, KNN]</a:t>
            </a:r>
          </a:p>
          <a:p>
            <a:pPr algn="ctr"/>
            <a:r>
              <a:rPr lang="en-US" b="1" dirty="0">
                <a:solidFill>
                  <a:srgbClr val="002060"/>
                </a:solidFill>
              </a:rPr>
              <a:t>       ↓</a:t>
            </a:r>
          </a:p>
          <a:p>
            <a:pPr algn="ctr"/>
            <a:r>
              <a:rPr lang="en-US" b="1" dirty="0">
                <a:solidFill>
                  <a:srgbClr val="002060"/>
                </a:solidFill>
              </a:rPr>
              <a:t>[Evaluate Using Accuracy &amp; F1-score]</a:t>
            </a:r>
          </a:p>
          <a:p>
            <a:pPr algn="ctr"/>
            <a:r>
              <a:rPr lang="en-US" b="1" dirty="0">
                <a:solidFill>
                  <a:srgbClr val="002060"/>
                </a:solidFill>
              </a:rPr>
              <a:t>       ↓</a:t>
            </a:r>
          </a:p>
          <a:p>
            <a:pPr algn="ctr"/>
            <a:r>
              <a:rPr lang="en-US" b="1" dirty="0">
                <a:solidFill>
                  <a:srgbClr val="002060"/>
                </a:solidFill>
              </a:rPr>
              <a:t>[</a:t>
            </a:r>
            <a:r>
              <a:rPr lang="en-US" b="1" dirty="0" err="1">
                <a:solidFill>
                  <a:srgbClr val="002060"/>
                </a:solidFill>
              </a:rPr>
              <a:t>GridSearchCV</a:t>
            </a:r>
            <a:r>
              <a:rPr lang="en-US" b="1" dirty="0">
                <a:solidFill>
                  <a:srgbClr val="002060"/>
                </a:solidFill>
              </a:rPr>
              <a:t> for Tuning]</a:t>
            </a:r>
          </a:p>
          <a:p>
            <a:pPr algn="ctr"/>
            <a:r>
              <a:rPr lang="en-US" b="1" dirty="0">
                <a:solidFill>
                  <a:srgbClr val="002060"/>
                </a:solidFill>
              </a:rPr>
              <a:t>       ↓</a:t>
            </a:r>
          </a:p>
          <a:p>
            <a:pPr algn="ctr"/>
            <a:r>
              <a:rPr lang="en-US" b="1" dirty="0">
                <a:solidFill>
                  <a:srgbClr val="002060"/>
                </a:solidFill>
              </a:rPr>
              <a:t>[Best Model Selected (SVM)]</a:t>
            </a:r>
          </a:p>
          <a:p>
            <a:pPr algn="ctr"/>
            <a:r>
              <a:rPr lang="en-US" b="1" dirty="0">
                <a:solidFill>
                  <a:srgbClr val="002060"/>
                </a:solidFill>
              </a:rPr>
              <a:t>       ↓</a:t>
            </a:r>
          </a:p>
          <a:p>
            <a:pPr algn="ctr"/>
            <a:r>
              <a:rPr lang="en-US" b="1" dirty="0">
                <a:solidFill>
                  <a:srgbClr val="002060"/>
                </a:solidFill>
              </a:rPr>
              <a:t>[Prediction + Business Insight]</a:t>
            </a:r>
          </a:p>
        </p:txBody>
      </p:sp>
      <p:sp>
        <p:nvSpPr>
          <p:cNvPr id="8" name="TextBox 7">
            <a:extLst>
              <a:ext uri="{FF2B5EF4-FFF2-40B4-BE49-F238E27FC236}">
                <a16:creationId xmlns:a16="http://schemas.microsoft.com/office/drawing/2014/main" id="{8BC4B0FF-FBFC-1A95-6104-29B90BC0DFDD}"/>
              </a:ext>
            </a:extLst>
          </p:cNvPr>
          <p:cNvSpPr txBox="1"/>
          <p:nvPr/>
        </p:nvSpPr>
        <p:spPr>
          <a:xfrm>
            <a:off x="328551" y="1363365"/>
            <a:ext cx="8993579" cy="646331"/>
          </a:xfrm>
          <a:prstGeom prst="rect">
            <a:avLst/>
          </a:prstGeom>
          <a:noFill/>
        </p:spPr>
        <p:txBody>
          <a:bodyPr wrap="square">
            <a:spAutoFit/>
          </a:bodyPr>
          <a:lstStyle/>
          <a:p>
            <a:r>
              <a:rPr lang="en-US" dirty="0">
                <a:solidFill>
                  <a:srgbClr val="002060"/>
                </a:solidFill>
              </a:rPr>
              <a:t>The goal was to build machine learning models to </a:t>
            </a:r>
            <a:r>
              <a:rPr lang="en-US" b="1" dirty="0">
                <a:solidFill>
                  <a:srgbClr val="002060"/>
                </a:solidFill>
              </a:rPr>
              <a:t>predict the success of a SpaceX launch</a:t>
            </a:r>
            <a:r>
              <a:rPr lang="en-US" dirty="0">
                <a:solidFill>
                  <a:srgbClr val="002060"/>
                </a:solidFill>
              </a:rPr>
              <a:t> using mission-specific features like payload mass, launch site, and booster version.</a:t>
            </a:r>
          </a:p>
        </p:txBody>
      </p:sp>
      <p:sp>
        <p:nvSpPr>
          <p:cNvPr id="9" name="Rectangle 8">
            <a:extLst>
              <a:ext uri="{FF2B5EF4-FFF2-40B4-BE49-F238E27FC236}">
                <a16:creationId xmlns:a16="http://schemas.microsoft.com/office/drawing/2014/main" id="{905299E4-08A9-3AD4-9386-E2C67C820E13}"/>
              </a:ext>
            </a:extLst>
          </p:cNvPr>
          <p:cNvSpPr>
            <a:spLocks noChangeArrowheads="1"/>
          </p:cNvSpPr>
          <p:nvPr/>
        </p:nvSpPr>
        <p:spPr bwMode="auto">
          <a:xfrm>
            <a:off x="280516" y="6334780"/>
            <a:ext cx="107083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rgbClr val="002060"/>
                </a:solidFill>
                <a:effectLst/>
                <a:latin typeface="Arial" panose="020B0604020202020204" pitchFamily="34" charset="0"/>
              </a:rPr>
              <a:t>📁 </a:t>
            </a:r>
            <a:r>
              <a:rPr kumimoji="0" lang="en-US" altLang="en-US" sz="1400" b="1" i="0" u="none" strike="noStrike" cap="none" normalizeH="0" baseline="0" dirty="0">
                <a:ln>
                  <a:noFill/>
                </a:ln>
                <a:solidFill>
                  <a:srgbClr val="002060"/>
                </a:solidFill>
                <a:effectLst/>
                <a:latin typeface="Arial" panose="020B0604020202020204" pitchFamily="34" charset="0"/>
              </a:rPr>
              <a:t>GitHub Repository</a:t>
            </a:r>
            <a:r>
              <a:rPr kumimoji="0" lang="en-US" altLang="en-US" sz="1400" b="0" i="0" u="none" strike="noStrike" cap="none" normalizeH="0" baseline="0" dirty="0">
                <a:ln>
                  <a:noFill/>
                </a:ln>
                <a:solidFill>
                  <a:srgbClr val="002060"/>
                </a:solidFill>
                <a:effectLst/>
                <a:latin typeface="Arial" panose="020B0604020202020204" pitchFamily="34" charset="0"/>
              </a:rPr>
              <a:t>: </a:t>
            </a:r>
            <a:r>
              <a:rPr kumimoji="0" lang="en-US" altLang="en-US" sz="1400" b="0" i="0" u="none" strike="noStrike" cap="none" normalizeH="0" baseline="0" dirty="0">
                <a:ln>
                  <a:noFill/>
                </a:ln>
                <a:solidFill>
                  <a:srgbClr val="002060"/>
                </a:solidFill>
                <a:effectLst/>
                <a:latin typeface="Arial" panose="020B0604020202020204" pitchFamily="34" charset="0"/>
                <a:hlinkClick r:id="rId3"/>
              </a:rPr>
              <a:t>https://github.com/samford12/Capstone/blob/main/SpaceX_Machine%20Learning%20Prediction_Part_5.ipynb</a:t>
            </a:r>
            <a:endParaRPr lang="en-US" altLang="en-US" sz="1400" dirty="0">
              <a:solidFill>
                <a:srgbClr val="00206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2060"/>
              </a:solidFill>
              <a:effectLst/>
              <a:latin typeface="Arial" panose="020B0604020202020204" pitchFamily="34" charset="0"/>
            </a:endParaRPr>
          </a:p>
        </p:txBody>
      </p:sp>
      <p:sp>
        <p:nvSpPr>
          <p:cNvPr id="10" name="TextBox 9">
            <a:extLst>
              <a:ext uri="{FF2B5EF4-FFF2-40B4-BE49-F238E27FC236}">
                <a16:creationId xmlns:a16="http://schemas.microsoft.com/office/drawing/2014/main" id="{485FA683-F221-2E9E-4B7E-8B8758307E96}"/>
              </a:ext>
            </a:extLst>
          </p:cNvPr>
          <p:cNvSpPr txBox="1"/>
          <p:nvPr/>
        </p:nvSpPr>
        <p:spPr>
          <a:xfrm>
            <a:off x="9562265" y="1543321"/>
            <a:ext cx="2853264" cy="400110"/>
          </a:xfrm>
          <a:prstGeom prst="rect">
            <a:avLst/>
          </a:prstGeom>
          <a:noFill/>
        </p:spPr>
        <p:txBody>
          <a:bodyPr wrap="square">
            <a:spAutoFit/>
          </a:bodyPr>
          <a:lstStyle/>
          <a:p>
            <a:pPr>
              <a:spcBef>
                <a:spcPts val="1400"/>
              </a:spcBef>
            </a:pPr>
            <a:r>
              <a:rPr lang="en-US" sz="2000" b="1" dirty="0">
                <a:solidFill>
                  <a:srgbClr val="002060"/>
                </a:solidFill>
                <a:latin typeface="+mn-lt"/>
              </a:rPr>
              <a:t>Flow chart</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4057" y="443269"/>
            <a:ext cx="3465126" cy="10292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a:solidFill>
                  <a:schemeClr val="bg1"/>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F8D3DCA5-89C3-1E1D-E346-856E517BED36}"/>
              </a:ext>
            </a:extLst>
          </p:cNvPr>
          <p:cNvGraphicFramePr/>
          <p:nvPr>
            <p:extLst>
              <p:ext uri="{D42A27DB-BD31-4B8C-83A1-F6EECF244321}">
                <p14:modId xmlns:p14="http://schemas.microsoft.com/office/powerpoint/2010/main" val="2027760074"/>
              </p:ext>
            </p:extLst>
          </p:nvPr>
        </p:nvGraphicFramePr>
        <p:xfrm>
          <a:off x="644057" y="2467504"/>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80" name="Rectangle 2867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682" name="Arc 2868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kern="1200" dirty="0">
                <a:solidFill>
                  <a:srgbClr val="002060"/>
                </a:solidFill>
                <a:latin typeface="+mj-lt"/>
                <a:ea typeface="+mj-ea"/>
                <a:cs typeface="+mj-cs"/>
              </a:rPr>
              <a:t>Results</a:t>
            </a:r>
          </a:p>
        </p:txBody>
      </p:sp>
      <p:sp>
        <p:nvSpPr>
          <p:cNvPr id="28684" name="Freeform: Shape 2868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8675" name="Picture 3" descr="A map of the united states&#10;&#10;AI-generated content may be incorrect.">
            <a:extLst>
              <a:ext uri="{FF2B5EF4-FFF2-40B4-BE49-F238E27FC236}">
                <a16:creationId xmlns:a16="http://schemas.microsoft.com/office/drawing/2014/main" id="{B733607C-DCB8-B00E-65A9-35E43458F2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000" y="1330036"/>
            <a:ext cx="5023564" cy="388323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838406" y="1769751"/>
            <a:ext cx="5458838" cy="4192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fontAlgn="base">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err="1">
                <a:ln>
                  <a:noFill/>
                </a:ln>
                <a:solidFill>
                  <a:srgbClr val="002060"/>
                </a:solidFill>
                <a:effectLst/>
                <a:latin typeface="+mn-lt"/>
              </a:rPr>
              <a:t>Plotly</a:t>
            </a:r>
            <a:r>
              <a:rPr kumimoji="0" lang="en-US" altLang="en-US" sz="1400" b="1" i="0" u="none" strike="noStrike" cap="none" normalizeH="0" baseline="0" dirty="0">
                <a:ln>
                  <a:noFill/>
                </a:ln>
                <a:solidFill>
                  <a:srgbClr val="002060"/>
                </a:solidFill>
                <a:effectLst/>
                <a:latin typeface="+mn-lt"/>
              </a:rPr>
              <a:t> Dash Interactive Features</a:t>
            </a:r>
          </a:p>
          <a:p>
            <a:pPr marL="0" marR="0" lvl="0" fontAlgn="base">
              <a:spcBef>
                <a:spcPct val="0"/>
              </a:spcBef>
              <a:spcAft>
                <a:spcPts val="600"/>
              </a:spcAft>
              <a:buClrTx/>
              <a:buSzTx/>
              <a:buFont typeface="Arial" panose="020B0604020202020204" pitchFamily="34" charset="0"/>
              <a:buChar char="•"/>
              <a:tabLst/>
            </a:pPr>
            <a:endParaRPr kumimoji="0" lang="en-US" altLang="en-US" sz="1400" b="1" i="0" u="none" strike="noStrike" cap="none" normalizeH="0" baseline="0" dirty="0">
              <a:ln>
                <a:noFill/>
              </a:ln>
              <a:solidFill>
                <a:srgbClr val="002060"/>
              </a:solidFill>
              <a:effectLst/>
              <a:latin typeface="+mn-lt"/>
            </a:endParaRPr>
          </a:p>
          <a:p>
            <a:pPr marL="0" marR="0" lvl="0" fontAlgn="base">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a:ln>
                  <a:noFill/>
                </a:ln>
                <a:solidFill>
                  <a:srgbClr val="002060"/>
                </a:solidFill>
                <a:effectLst/>
                <a:latin typeface="+mn-lt"/>
              </a:rPr>
              <a:t>Payload slider</a:t>
            </a:r>
            <a:r>
              <a:rPr kumimoji="0" lang="en-US" altLang="en-US" sz="1400" b="0" i="0" u="none" strike="noStrike" cap="none" normalizeH="0" baseline="0" dirty="0">
                <a:ln>
                  <a:noFill/>
                </a:ln>
                <a:solidFill>
                  <a:srgbClr val="002060"/>
                </a:solidFill>
                <a:effectLst/>
                <a:latin typeface="+mn-lt"/>
              </a:rPr>
              <a:t>: dynamically filters scatter plots of payload vs. success.</a:t>
            </a:r>
          </a:p>
          <a:p>
            <a:pPr marL="0" marR="0" lvl="0" fontAlgn="base">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a:ln>
                  <a:noFill/>
                </a:ln>
                <a:solidFill>
                  <a:srgbClr val="002060"/>
                </a:solidFill>
                <a:effectLst/>
                <a:latin typeface="+mn-lt"/>
              </a:rPr>
              <a:t>Dropdown menus</a:t>
            </a:r>
            <a:r>
              <a:rPr kumimoji="0" lang="en-US" altLang="en-US" sz="1400" b="0" i="0" u="none" strike="noStrike" cap="none" normalizeH="0" baseline="0" dirty="0">
                <a:ln>
                  <a:noFill/>
                </a:ln>
                <a:solidFill>
                  <a:srgbClr val="002060"/>
                </a:solidFill>
                <a:effectLst/>
                <a:latin typeface="+mn-lt"/>
              </a:rPr>
              <a:t>: allow selection by </a:t>
            </a:r>
            <a:r>
              <a:rPr kumimoji="0" lang="en-US" altLang="en-US" sz="1400" b="1" i="0" u="none" strike="noStrike" cap="none" normalizeH="0" baseline="0" dirty="0">
                <a:ln>
                  <a:noFill/>
                </a:ln>
                <a:solidFill>
                  <a:srgbClr val="002060"/>
                </a:solidFill>
                <a:effectLst/>
                <a:latin typeface="+mn-lt"/>
              </a:rPr>
              <a:t>launch site</a:t>
            </a:r>
            <a:r>
              <a:rPr kumimoji="0" lang="en-US" altLang="en-US" sz="1400" b="0" i="0" u="none" strike="noStrike" cap="none" normalizeH="0" baseline="0" dirty="0">
                <a:ln>
                  <a:noFill/>
                </a:ln>
                <a:solidFill>
                  <a:srgbClr val="002060"/>
                </a:solidFill>
                <a:effectLst/>
                <a:latin typeface="+mn-lt"/>
              </a:rPr>
              <a:t> or </a:t>
            </a:r>
            <a:r>
              <a:rPr kumimoji="0" lang="en-US" altLang="en-US" sz="1400" b="1" i="0" u="none" strike="noStrike" cap="none" normalizeH="0" baseline="0" dirty="0">
                <a:ln>
                  <a:noFill/>
                </a:ln>
                <a:solidFill>
                  <a:srgbClr val="002060"/>
                </a:solidFill>
                <a:effectLst/>
                <a:latin typeface="+mn-lt"/>
              </a:rPr>
              <a:t>booster version</a:t>
            </a:r>
            <a:r>
              <a:rPr kumimoji="0" lang="en-US" altLang="en-US" sz="1400" b="0" i="0" u="none" strike="noStrike" cap="none" normalizeH="0" baseline="0" dirty="0">
                <a:ln>
                  <a:noFill/>
                </a:ln>
                <a:solidFill>
                  <a:srgbClr val="002060"/>
                </a:solidFill>
                <a:effectLst/>
                <a:latin typeface="+mn-lt"/>
              </a:rPr>
              <a:t>.</a:t>
            </a:r>
          </a:p>
          <a:p>
            <a:pPr marL="0" marR="0" lvl="0" fontAlgn="base">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a:ln>
                  <a:noFill/>
                </a:ln>
                <a:solidFill>
                  <a:srgbClr val="002060"/>
                </a:solidFill>
                <a:effectLst/>
                <a:latin typeface="+mn-lt"/>
              </a:rPr>
              <a:t>Success distribution pie chart</a:t>
            </a:r>
            <a:r>
              <a:rPr kumimoji="0" lang="en-US" altLang="en-US" sz="1400" b="0" i="0" u="none" strike="noStrike" cap="none" normalizeH="0" baseline="0" dirty="0">
                <a:ln>
                  <a:noFill/>
                </a:ln>
                <a:solidFill>
                  <a:srgbClr val="002060"/>
                </a:solidFill>
                <a:effectLst/>
                <a:latin typeface="+mn-lt"/>
              </a:rPr>
              <a:t>: auto-updates based on selected site.</a:t>
            </a:r>
          </a:p>
          <a:p>
            <a:pPr marL="0" marR="0" lvl="0" fontAlgn="base">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a:ln>
                  <a:noFill/>
                </a:ln>
                <a:solidFill>
                  <a:srgbClr val="002060"/>
                </a:solidFill>
                <a:effectLst/>
                <a:latin typeface="+mn-lt"/>
              </a:rPr>
              <a:t>Correlation plot</a:t>
            </a:r>
            <a:r>
              <a:rPr kumimoji="0" lang="en-US" altLang="en-US" sz="1400" b="0" i="0" u="none" strike="noStrike" cap="none" normalizeH="0" baseline="0" dirty="0">
                <a:ln>
                  <a:noFill/>
                </a:ln>
                <a:solidFill>
                  <a:srgbClr val="002060"/>
                </a:solidFill>
                <a:effectLst/>
                <a:latin typeface="+mn-lt"/>
              </a:rPr>
              <a:t>: shows payload vs. outcome, color-coded by booster type.</a:t>
            </a:r>
          </a:p>
          <a:p>
            <a:pPr marL="0" marR="0" lvl="0" fontAlgn="base">
              <a:spcBef>
                <a:spcPct val="0"/>
              </a:spcBef>
              <a:spcAft>
                <a:spcPts val="600"/>
              </a:spcAft>
              <a:buClrTx/>
              <a:buSzTx/>
              <a:buFont typeface="Arial" panose="020B0604020202020204" pitchFamily="34" charset="0"/>
              <a:buChar char="•"/>
              <a:tabLst/>
            </a:pPr>
            <a:endParaRPr kumimoji="0" lang="en-US" altLang="en-US" sz="1400" b="1" i="0" u="none" strike="noStrike" cap="none" normalizeH="0" baseline="0" dirty="0">
              <a:ln>
                <a:noFill/>
              </a:ln>
              <a:solidFill>
                <a:srgbClr val="002060"/>
              </a:solidFill>
              <a:effectLst/>
              <a:latin typeface="+mn-lt"/>
            </a:endParaRPr>
          </a:p>
          <a:p>
            <a:pPr marL="0" marR="0" lvl="0" fontAlgn="base">
              <a:spcBef>
                <a:spcPct val="0"/>
              </a:spcBef>
              <a:spcAft>
                <a:spcPts val="600"/>
              </a:spcAft>
              <a:buClrTx/>
              <a:buSzTx/>
              <a:buFont typeface="Arial" panose="020B0604020202020204" pitchFamily="34" charset="0"/>
              <a:buChar char="•"/>
              <a:tabLst/>
            </a:pPr>
            <a:endParaRPr kumimoji="0" lang="en-US" altLang="en-US" sz="1400" b="1" i="0" u="none" strike="noStrike" cap="none" normalizeH="0" baseline="0" dirty="0">
              <a:ln>
                <a:noFill/>
              </a:ln>
              <a:solidFill>
                <a:srgbClr val="002060"/>
              </a:solidFill>
              <a:effectLst/>
              <a:latin typeface="+mn-lt"/>
            </a:endParaRPr>
          </a:p>
          <a:p>
            <a:pPr marL="0" marR="0" lvl="0" fontAlgn="base">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a:ln>
                  <a:noFill/>
                </a:ln>
                <a:solidFill>
                  <a:srgbClr val="002060"/>
                </a:solidFill>
                <a:effectLst/>
                <a:latin typeface="+mn-lt"/>
              </a:rPr>
              <a:t>🗺️ Folium Map (from </a:t>
            </a:r>
            <a:r>
              <a:rPr kumimoji="0" lang="en-US" altLang="en-US" sz="1400" b="1" i="0" u="none" strike="noStrike" cap="none" normalizeH="0" baseline="0" dirty="0" err="1">
                <a:ln>
                  <a:noFill/>
                </a:ln>
                <a:solidFill>
                  <a:srgbClr val="002060"/>
                </a:solidFill>
                <a:effectLst/>
                <a:latin typeface="+mn-lt"/>
              </a:rPr>
              <a:t>lab_jupyter_launch_site_location.ipynb</a:t>
            </a:r>
            <a:r>
              <a:rPr kumimoji="0" lang="en-US" altLang="en-US" sz="1400" b="1" i="0" u="none" strike="noStrike" cap="none" normalizeH="0" baseline="0" dirty="0">
                <a:ln>
                  <a:noFill/>
                </a:ln>
                <a:solidFill>
                  <a:srgbClr val="002060"/>
                </a:solidFill>
                <a:effectLst/>
                <a:latin typeface="+mn-lt"/>
              </a:rPr>
              <a:t>)</a:t>
            </a:r>
          </a:p>
          <a:p>
            <a:pPr marL="0" marR="0" lvl="0" fontAlgn="base">
              <a:spcBef>
                <a:spcPct val="0"/>
              </a:spcBef>
              <a:spcAft>
                <a:spcPts val="600"/>
              </a:spcAft>
              <a:buClrTx/>
              <a:buSzTx/>
              <a:buFont typeface="Arial" panose="020B0604020202020204" pitchFamily="34" charset="0"/>
              <a:buChar char="•"/>
              <a:tabLst/>
            </a:pPr>
            <a:r>
              <a:rPr kumimoji="0" lang="en-US" altLang="en-US" sz="1400" b="0" i="0" u="none" strike="noStrike" cap="none" normalizeH="0" baseline="0" dirty="0">
                <a:ln>
                  <a:noFill/>
                </a:ln>
                <a:solidFill>
                  <a:srgbClr val="002060"/>
                </a:solidFill>
                <a:effectLst/>
                <a:latin typeface="+mn-lt"/>
              </a:rPr>
              <a:t>Mapped all SpaceX launch sites with:</a:t>
            </a:r>
          </a:p>
          <a:p>
            <a:pPr marL="457200" marR="0" lvl="1" fontAlgn="base">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a:ln>
                  <a:noFill/>
                </a:ln>
                <a:solidFill>
                  <a:srgbClr val="002060"/>
                </a:solidFill>
                <a:effectLst/>
                <a:latin typeface="+mn-lt"/>
              </a:rPr>
              <a:t>Popups</a:t>
            </a:r>
            <a:r>
              <a:rPr kumimoji="0" lang="en-US" altLang="en-US" sz="1400" b="0" i="0" u="none" strike="noStrike" cap="none" normalizeH="0" baseline="0" dirty="0">
                <a:ln>
                  <a:noFill/>
                </a:ln>
                <a:solidFill>
                  <a:srgbClr val="002060"/>
                </a:solidFill>
                <a:effectLst/>
                <a:latin typeface="+mn-lt"/>
              </a:rPr>
              <a:t> showing coordinates and names</a:t>
            </a:r>
          </a:p>
          <a:p>
            <a:pPr marL="457200" marR="0" lvl="1" fontAlgn="base">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a:ln>
                  <a:noFill/>
                </a:ln>
                <a:solidFill>
                  <a:srgbClr val="002060"/>
                </a:solidFill>
                <a:effectLst/>
                <a:latin typeface="+mn-lt"/>
              </a:rPr>
              <a:t>Color-coded circles</a:t>
            </a:r>
            <a:r>
              <a:rPr kumimoji="0" lang="en-US" altLang="en-US" sz="1400" b="0" i="0" u="none" strike="noStrike" cap="none" normalizeH="0" baseline="0" dirty="0">
                <a:ln>
                  <a:noFill/>
                </a:ln>
                <a:solidFill>
                  <a:srgbClr val="002060"/>
                </a:solidFill>
                <a:effectLst/>
                <a:latin typeface="+mn-lt"/>
              </a:rPr>
              <a:t> indicating mission outcomes</a:t>
            </a:r>
          </a:p>
          <a:p>
            <a:pPr marL="457200" marR="0" lvl="1" fontAlgn="base">
              <a:spcBef>
                <a:spcPct val="0"/>
              </a:spcBef>
              <a:spcAft>
                <a:spcPts val="600"/>
              </a:spcAft>
              <a:buClrTx/>
              <a:buSzTx/>
              <a:buFont typeface="Arial" panose="020B0604020202020204" pitchFamily="34" charset="0"/>
              <a:buChar char="•"/>
              <a:tabLst/>
            </a:pPr>
            <a:r>
              <a:rPr kumimoji="0" lang="en-US" altLang="en-US" sz="1400" b="1" i="0" u="none" strike="noStrike" cap="none" normalizeH="0" baseline="0" dirty="0">
                <a:ln>
                  <a:noFill/>
                </a:ln>
                <a:solidFill>
                  <a:srgbClr val="002060"/>
                </a:solidFill>
                <a:effectLst/>
                <a:latin typeface="+mn-lt"/>
              </a:rPr>
              <a:t>Marker clustering</a:t>
            </a:r>
            <a:r>
              <a:rPr kumimoji="0" lang="en-US" altLang="en-US" sz="1400" b="0" i="0" u="none" strike="noStrike" cap="none" normalizeH="0" baseline="0" dirty="0">
                <a:ln>
                  <a:noFill/>
                </a:ln>
                <a:solidFill>
                  <a:srgbClr val="002060"/>
                </a:solidFill>
                <a:effectLst/>
                <a:latin typeface="+mn-lt"/>
              </a:rPr>
              <a:t> to declutter overlapping sites</a:t>
            </a:r>
          </a:p>
          <a:p>
            <a:pPr marL="0" marR="0" lvl="0" fontAlgn="base">
              <a:spcBef>
                <a:spcPct val="0"/>
              </a:spcBef>
              <a:spcAft>
                <a:spcPts val="600"/>
              </a:spcAft>
              <a:buClrTx/>
              <a:buSzTx/>
              <a:buFont typeface="Arial" panose="020B0604020202020204" pitchFamily="34" charset="0"/>
              <a:buChar char="•"/>
              <a:tabLst/>
            </a:pPr>
            <a:endParaRPr kumimoji="0" lang="en-US" altLang="en-US" sz="1400" b="0" i="0" u="none" strike="noStrike" cap="none" normalizeH="0" baseline="0" dirty="0">
              <a:ln>
                <a:noFill/>
              </a:ln>
              <a:solidFill>
                <a:srgbClr val="002060"/>
              </a:solidFill>
              <a:effectLst/>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6345BF-84ED-C1EC-343D-F73589CFD389}"/>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Arc 3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E4D82A2C-1E7C-8CDC-F568-E75806099C5C}"/>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kern="1200" dirty="0">
                <a:solidFill>
                  <a:srgbClr val="002060"/>
                </a:solidFill>
                <a:latin typeface="+mj-lt"/>
                <a:ea typeface="+mj-ea"/>
                <a:cs typeface="+mj-cs"/>
              </a:rPr>
              <a:t>Results</a:t>
            </a:r>
          </a:p>
        </p:txBody>
      </p:sp>
      <p:sp>
        <p:nvSpPr>
          <p:cNvPr id="33" name="Freeform: Shape 3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Graphic 25" descr="Statistics">
            <a:extLst>
              <a:ext uri="{FF2B5EF4-FFF2-40B4-BE49-F238E27FC236}">
                <a16:creationId xmlns:a16="http://schemas.microsoft.com/office/drawing/2014/main" id="{18E35197-F2BE-DBE7-B7B3-6AC2B2D2ED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344" y="817853"/>
            <a:ext cx="4079275" cy="407927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2" name="Content Placeholder 2">
            <a:extLst>
              <a:ext uri="{FF2B5EF4-FFF2-40B4-BE49-F238E27FC236}">
                <a16:creationId xmlns:a16="http://schemas.microsoft.com/office/drawing/2014/main" id="{CE7BD6D8-9316-14BC-849B-4601DD61B239}"/>
              </a:ext>
            </a:extLst>
          </p:cNvPr>
          <p:cNvSpPr txBox="1">
            <a:spLocks/>
          </p:cNvSpPr>
          <p:nvPr/>
        </p:nvSpPr>
        <p:spPr>
          <a:xfrm>
            <a:off x="5894962" y="1984443"/>
            <a:ext cx="5458838" cy="419252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600" b="1" dirty="0">
                <a:solidFill>
                  <a:srgbClr val="002060"/>
                </a:solidFill>
                <a:latin typeface="+mn-lt"/>
              </a:rPr>
              <a:t>Predictive Analysis Results</a:t>
            </a:r>
          </a:p>
          <a:p>
            <a:pPr>
              <a:buFont typeface="Arial" panose="020B0604020202020204" pitchFamily="34" charset="0"/>
              <a:buChar char="•"/>
            </a:pPr>
            <a:r>
              <a:rPr lang="en-US" sz="1600" b="1" dirty="0">
                <a:solidFill>
                  <a:srgbClr val="002060"/>
                </a:solidFill>
                <a:latin typeface="+mn-lt"/>
              </a:rPr>
              <a:t>Classification Models Used</a:t>
            </a:r>
            <a:r>
              <a:rPr lang="en-US" sz="1600" dirty="0">
                <a:solidFill>
                  <a:srgbClr val="002060"/>
                </a:solidFill>
                <a:latin typeface="+mn-lt"/>
              </a:rPr>
              <a:t>:</a:t>
            </a:r>
          </a:p>
          <a:p>
            <a:pPr marL="742950" lvl="1">
              <a:buFont typeface="Arial" panose="020B0604020202020204" pitchFamily="34" charset="0"/>
              <a:buChar char="•"/>
            </a:pPr>
            <a:r>
              <a:rPr lang="en-US" sz="1600" dirty="0">
                <a:solidFill>
                  <a:srgbClr val="002060"/>
                </a:solidFill>
                <a:latin typeface="+mn-lt"/>
              </a:rPr>
              <a:t>Logistic Regression, Decision Tree, KNN, SVM</a:t>
            </a:r>
          </a:p>
          <a:p>
            <a:pPr>
              <a:buFont typeface="Arial" panose="020B0604020202020204" pitchFamily="34" charset="0"/>
              <a:buChar char="•"/>
            </a:pPr>
            <a:r>
              <a:rPr lang="en-US" sz="1600" b="1" dirty="0">
                <a:solidFill>
                  <a:srgbClr val="002060"/>
                </a:solidFill>
                <a:latin typeface="+mn-lt"/>
              </a:rPr>
              <a:t>Best Model Performance</a:t>
            </a:r>
            <a:r>
              <a:rPr lang="en-US" sz="1600" dirty="0">
                <a:solidFill>
                  <a:srgbClr val="002060"/>
                </a:solidFill>
                <a:latin typeface="+mn-lt"/>
              </a:rPr>
              <a:t>:</a:t>
            </a:r>
          </a:p>
          <a:p>
            <a:pPr marL="742950" lvl="1">
              <a:buFont typeface="Arial" panose="020B0604020202020204" pitchFamily="34" charset="0"/>
              <a:buChar char="•"/>
            </a:pPr>
            <a:r>
              <a:rPr lang="en-US" sz="1600" b="1" dirty="0">
                <a:solidFill>
                  <a:srgbClr val="002060"/>
                </a:solidFill>
                <a:latin typeface="+mn-lt"/>
              </a:rPr>
              <a:t>Support Vector Machine (SVM)</a:t>
            </a:r>
            <a:r>
              <a:rPr lang="en-US" sz="1600" dirty="0">
                <a:solidFill>
                  <a:srgbClr val="002060"/>
                </a:solidFill>
                <a:latin typeface="+mn-lt"/>
              </a:rPr>
              <a:t> (with tuned hyperparameters)</a:t>
            </a:r>
          </a:p>
          <a:p>
            <a:pPr marL="1143000" lvl="2">
              <a:buFont typeface="Arial" panose="020B0604020202020204" pitchFamily="34" charset="0"/>
              <a:buChar char="•"/>
            </a:pPr>
            <a:r>
              <a:rPr lang="en-US" sz="1600" b="1" dirty="0">
                <a:solidFill>
                  <a:srgbClr val="002060"/>
                </a:solidFill>
                <a:latin typeface="+mn-lt"/>
              </a:rPr>
              <a:t>Accuracy</a:t>
            </a:r>
            <a:r>
              <a:rPr lang="en-US" sz="1600" dirty="0">
                <a:solidFill>
                  <a:srgbClr val="002060"/>
                </a:solidFill>
                <a:latin typeface="+mn-lt"/>
              </a:rPr>
              <a:t>: ~85%</a:t>
            </a:r>
          </a:p>
          <a:p>
            <a:pPr marL="1143000" lvl="2">
              <a:buFont typeface="Arial" panose="020B0604020202020204" pitchFamily="34" charset="0"/>
              <a:buChar char="•"/>
            </a:pPr>
            <a:r>
              <a:rPr lang="en-US" sz="1600" b="1" dirty="0">
                <a:solidFill>
                  <a:srgbClr val="002060"/>
                </a:solidFill>
                <a:latin typeface="+mn-lt"/>
              </a:rPr>
              <a:t>F1-Score</a:t>
            </a:r>
            <a:r>
              <a:rPr lang="en-US" sz="1600" dirty="0">
                <a:solidFill>
                  <a:srgbClr val="002060"/>
                </a:solidFill>
                <a:latin typeface="+mn-lt"/>
              </a:rPr>
              <a:t>: 0.86</a:t>
            </a:r>
          </a:p>
          <a:p>
            <a:pPr marL="1143000" lvl="2">
              <a:buFont typeface="Arial" panose="020B0604020202020204" pitchFamily="34" charset="0"/>
              <a:buChar char="•"/>
            </a:pPr>
            <a:r>
              <a:rPr lang="en-US" sz="1600" dirty="0">
                <a:solidFill>
                  <a:srgbClr val="002060"/>
                </a:solidFill>
                <a:latin typeface="+mn-lt"/>
              </a:rPr>
              <a:t>Best generalization across launch types and payload sizes</a:t>
            </a:r>
          </a:p>
          <a:p>
            <a:pPr>
              <a:buFont typeface="Arial" panose="020B0604020202020204" pitchFamily="34" charset="0"/>
              <a:buChar char="•"/>
            </a:pPr>
            <a:r>
              <a:rPr lang="en-US" sz="1600" b="1" dirty="0">
                <a:solidFill>
                  <a:srgbClr val="002060"/>
                </a:solidFill>
                <a:latin typeface="+mn-lt"/>
              </a:rPr>
              <a:t>Key Insights from Model</a:t>
            </a:r>
            <a:r>
              <a:rPr lang="en-US" sz="1600" dirty="0">
                <a:solidFill>
                  <a:srgbClr val="002060"/>
                </a:solidFill>
                <a:latin typeface="+mn-lt"/>
              </a:rPr>
              <a:t>:</a:t>
            </a:r>
          </a:p>
          <a:p>
            <a:pPr marL="742950" lvl="1">
              <a:buFont typeface="Arial" panose="020B0604020202020204" pitchFamily="34" charset="0"/>
              <a:buChar char="•"/>
            </a:pPr>
            <a:r>
              <a:rPr lang="en-US" sz="1600" dirty="0">
                <a:solidFill>
                  <a:srgbClr val="002060"/>
                </a:solidFill>
                <a:latin typeface="+mn-lt"/>
              </a:rPr>
              <a:t>Launch site, payload mass, and booster version were top predictors of success</a:t>
            </a:r>
          </a:p>
          <a:p>
            <a:pPr marL="742950" lvl="1">
              <a:buFont typeface="Arial" panose="020B0604020202020204" pitchFamily="34" charset="0"/>
              <a:buChar char="•"/>
            </a:pPr>
            <a:r>
              <a:rPr lang="en-US" sz="1600" dirty="0">
                <a:solidFill>
                  <a:srgbClr val="002060"/>
                </a:solidFill>
                <a:latin typeface="+mn-lt"/>
              </a:rPr>
              <a:t>Payload over a certain threshold can lower success probability slightly</a:t>
            </a:r>
          </a:p>
          <a:p>
            <a:pPr marL="742950" lvl="1">
              <a:buFont typeface="Arial" panose="020B0604020202020204" pitchFamily="34" charset="0"/>
              <a:buChar char="•"/>
            </a:pPr>
            <a:r>
              <a:rPr lang="en-US" sz="1600" dirty="0">
                <a:solidFill>
                  <a:srgbClr val="002060"/>
                </a:solidFill>
                <a:latin typeface="+mn-lt"/>
              </a:rPr>
              <a:t>Site-specific risk modeling is possible using this approach</a:t>
            </a:r>
          </a:p>
        </p:txBody>
      </p:sp>
      <p:sp>
        <p:nvSpPr>
          <p:cNvPr id="4" name="Slide Number Placeholder 3">
            <a:extLst>
              <a:ext uri="{FF2B5EF4-FFF2-40B4-BE49-F238E27FC236}">
                <a16:creationId xmlns:a16="http://schemas.microsoft.com/office/drawing/2014/main" id="{896BB504-4D2C-5CBA-F6CB-CDB9B10BC1F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02770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Arc 2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894961" y="479493"/>
            <a:ext cx="5873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kern="1200" dirty="0">
                <a:solidFill>
                  <a:srgbClr val="00B0F0"/>
                </a:solidFill>
                <a:latin typeface="+mj-lt"/>
                <a:ea typeface="+mj-ea"/>
                <a:cs typeface="+mj-cs"/>
              </a:rPr>
              <a:t>Flight Number vs. Launch Site</a:t>
            </a:r>
          </a:p>
        </p:txBody>
      </p:sp>
      <p:sp>
        <p:nvSpPr>
          <p:cNvPr id="27" name="Freeform: Shape 2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36106B84-CC07-E7F0-0F8E-0DA6BDF623D5}"/>
              </a:ext>
            </a:extLst>
          </p:cNvPr>
          <p:cNvPicPr>
            <a:picLocks noChangeAspect="1"/>
          </p:cNvPicPr>
          <p:nvPr/>
        </p:nvPicPr>
        <p:blipFill>
          <a:blip r:embed="rId2"/>
          <a:stretch>
            <a:fillRect/>
          </a:stretch>
        </p:blipFill>
        <p:spPr>
          <a:xfrm>
            <a:off x="272231" y="878774"/>
            <a:ext cx="5492883" cy="442949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94962" y="1984443"/>
            <a:ext cx="5458838" cy="4192520"/>
          </a:xfrm>
          <a:prstGeom prst="rect">
            <a:avLst/>
          </a:prstGeom>
        </p:spPr>
        <p:txBody>
          <a:bodyPr vert="horz" lIns="91440" tIns="45720" rIns="91440" bIns="45720" rtlCol="0">
            <a:normAutofit/>
          </a:bodyPr>
          <a:lstStyle/>
          <a:p>
            <a:pPr marL="0" fontAlgn="base">
              <a:spcBef>
                <a:spcPct val="0"/>
              </a:spcBef>
              <a:spcAft>
                <a:spcPts val="600"/>
              </a:spcAft>
            </a:pPr>
            <a:r>
              <a:rPr lang="en-US" sz="1800"/>
              <a:t>This chart is a </a:t>
            </a:r>
            <a:r>
              <a:rPr lang="en-US" sz="1800" b="1"/>
              <a:t>categorical scatter plot</a:t>
            </a:r>
            <a:r>
              <a:rPr lang="en-US" sz="1800"/>
              <a:t> showing the relationship between </a:t>
            </a:r>
            <a:r>
              <a:rPr lang="en-US" sz="1800" b="1"/>
              <a:t>Flight Number</a:t>
            </a:r>
            <a:r>
              <a:rPr lang="en-US" sz="1800"/>
              <a:t>, </a:t>
            </a:r>
            <a:r>
              <a:rPr lang="en-US" sz="1800" b="1"/>
              <a:t>Launch Site</a:t>
            </a:r>
            <a:r>
              <a:rPr lang="en-US" sz="1800"/>
              <a:t>, and </a:t>
            </a:r>
            <a:r>
              <a:rPr lang="en-US" sz="1800" b="1"/>
              <a:t>Launch Outcome (Class)</a:t>
            </a:r>
            <a:r>
              <a:rPr lang="en-US" sz="1800"/>
              <a:t>. Each dot represents a single launch mission.</a:t>
            </a:r>
          </a:p>
          <a:p>
            <a:pPr marL="0" marR="0" lvl="0" fontAlgn="base">
              <a:spcBef>
                <a:spcPct val="0"/>
              </a:spcBef>
              <a:spcAft>
                <a:spcPts val="600"/>
              </a:spcAft>
              <a:buClrTx/>
              <a:buSzTx/>
              <a:tabLst/>
            </a:pPr>
            <a:endParaRPr kumimoji="0" lang="en-US" altLang="en-US" sz="1800" b="1" i="0" u="none" strike="noStrike" cap="none" normalizeH="0" baseline="0">
              <a:ln>
                <a:noFill/>
              </a:ln>
              <a:effectLst/>
            </a:endParaRPr>
          </a:p>
          <a:p>
            <a:pPr marL="0" marR="0" lvl="0" fontAlgn="base">
              <a:spcBef>
                <a:spcPct val="0"/>
              </a:spcBef>
              <a:spcAft>
                <a:spcPts val="600"/>
              </a:spcAft>
              <a:buClrTx/>
              <a:buSzTx/>
              <a:tabLst/>
            </a:pPr>
            <a:r>
              <a:rPr kumimoji="0" lang="en-US" altLang="en-US" sz="1800" b="1" i="0" u="none" strike="noStrike" cap="none" normalizeH="0" baseline="0">
                <a:ln>
                  <a:noFill/>
                </a:ln>
                <a:effectLst/>
              </a:rPr>
              <a:t>CCAFS SLC 40</a:t>
            </a:r>
            <a:r>
              <a:rPr kumimoji="0" lang="en-US" altLang="en-US" sz="1800" b="0" i="0" u="none" strike="noStrike" cap="none" normalizeH="0" baseline="0">
                <a:ln>
                  <a:noFill/>
                </a:ln>
                <a:effectLst/>
              </a:rPr>
              <a:t> has the most launch activity and shows </a:t>
            </a:r>
            <a:r>
              <a:rPr kumimoji="0" lang="en-US" altLang="en-US" sz="1800" b="1" i="0" u="none" strike="noStrike" cap="none" normalizeH="0" baseline="0">
                <a:ln>
                  <a:noFill/>
                </a:ln>
                <a:effectLst/>
              </a:rPr>
              <a:t>improved success</a:t>
            </a:r>
            <a:r>
              <a:rPr kumimoji="0" lang="en-US" altLang="en-US" sz="1800" b="0" i="0" u="none" strike="noStrike" cap="none" normalizeH="0" baseline="0">
                <a:ln>
                  <a:noFill/>
                </a:ln>
                <a:effectLst/>
              </a:rPr>
              <a:t> with flight experience.</a:t>
            </a:r>
          </a:p>
          <a:p>
            <a:pPr marL="0" marR="0" lvl="0" fontAlgn="base">
              <a:spcBef>
                <a:spcPct val="0"/>
              </a:spcBef>
              <a:spcAft>
                <a:spcPts val="600"/>
              </a:spcAft>
              <a:buClrTx/>
              <a:buSzTx/>
              <a:tabLst/>
            </a:pPr>
            <a:endParaRPr kumimoji="0" lang="en-US" altLang="en-US" sz="1800" b="0" i="0" u="none" strike="noStrike" cap="none" normalizeH="0" baseline="0">
              <a:ln>
                <a:noFill/>
              </a:ln>
              <a:effectLst/>
            </a:endParaRPr>
          </a:p>
          <a:p>
            <a:pPr marL="0" marR="0" lvl="0" fontAlgn="base">
              <a:spcBef>
                <a:spcPct val="0"/>
              </a:spcBef>
              <a:spcAft>
                <a:spcPts val="600"/>
              </a:spcAft>
              <a:buClrTx/>
              <a:buSzTx/>
              <a:tabLst/>
            </a:pPr>
            <a:r>
              <a:rPr kumimoji="0" lang="en-US" altLang="en-US" sz="1800" b="1" i="0" u="none" strike="noStrike" cap="none" normalizeH="0" baseline="0">
                <a:ln>
                  <a:noFill/>
                </a:ln>
                <a:effectLst/>
              </a:rPr>
              <a:t>KSC LC 39A</a:t>
            </a:r>
            <a:r>
              <a:rPr kumimoji="0" lang="en-US" altLang="en-US" sz="1800" b="0" i="0" u="none" strike="noStrike" cap="none" normalizeH="0" baseline="0">
                <a:ln>
                  <a:noFill/>
                </a:ln>
                <a:effectLst/>
              </a:rPr>
              <a:t> is the most </a:t>
            </a:r>
            <a:r>
              <a:rPr kumimoji="0" lang="en-US" altLang="en-US" sz="1800" b="1" i="0" u="none" strike="noStrike" cap="none" normalizeH="0" baseline="0">
                <a:ln>
                  <a:noFill/>
                </a:ln>
                <a:effectLst/>
              </a:rPr>
              <a:t>consistently successful launch site</a:t>
            </a:r>
            <a:r>
              <a:rPr kumimoji="0" lang="en-US" altLang="en-US" sz="1800" b="0" i="0" u="none" strike="noStrike" cap="none" normalizeH="0" baseline="0">
                <a:ln>
                  <a:noFill/>
                </a:ln>
                <a:effectLst/>
              </a:rPr>
              <a:t> across missions.</a:t>
            </a:r>
          </a:p>
          <a:p>
            <a:pPr marL="0" marR="0" lvl="0" fontAlgn="base">
              <a:spcBef>
                <a:spcPct val="0"/>
              </a:spcBef>
              <a:spcAft>
                <a:spcPts val="600"/>
              </a:spcAft>
              <a:buClrTx/>
              <a:buSzTx/>
              <a:tabLst/>
            </a:pPr>
            <a:endParaRPr kumimoji="0" lang="en-US" altLang="en-US" sz="1800" b="0" i="0" u="none" strike="noStrike" cap="none" normalizeH="0" baseline="0">
              <a:ln>
                <a:noFill/>
              </a:ln>
              <a:effectLst/>
            </a:endParaRPr>
          </a:p>
          <a:p>
            <a:pPr marL="0" marR="0" lvl="0" fontAlgn="base">
              <a:spcBef>
                <a:spcPct val="0"/>
              </a:spcBef>
              <a:spcAft>
                <a:spcPts val="600"/>
              </a:spcAft>
              <a:buClrTx/>
              <a:buSzTx/>
              <a:tabLst/>
            </a:pPr>
            <a:r>
              <a:rPr kumimoji="0" lang="en-US" altLang="en-US" sz="1800" b="1" i="0" u="none" strike="noStrike" cap="none" normalizeH="0" baseline="0">
                <a:ln>
                  <a:noFill/>
                </a:ln>
                <a:effectLst/>
              </a:rPr>
              <a:t>VAFB SLC 4E</a:t>
            </a:r>
            <a:r>
              <a:rPr kumimoji="0" lang="en-US" altLang="en-US" sz="1800" b="0" i="0" u="none" strike="noStrike" cap="none" normalizeH="0" baseline="0">
                <a:ln>
                  <a:noFill/>
                </a:ln>
                <a:effectLst/>
              </a:rPr>
              <a:t> demonstrates </a:t>
            </a:r>
            <a:r>
              <a:rPr kumimoji="0" lang="en-US" altLang="en-US" sz="1800" b="1" i="0" u="none" strike="noStrike" cap="none" normalizeH="0" baseline="0">
                <a:ln>
                  <a:noFill/>
                </a:ln>
                <a:effectLst/>
              </a:rPr>
              <a:t>lower reliability</a:t>
            </a:r>
            <a:r>
              <a:rPr kumimoji="0" lang="en-US" altLang="en-US" sz="1800" b="0" i="0" u="none" strike="noStrike" cap="none" normalizeH="0" baseline="0">
                <a:ln>
                  <a:noFill/>
                </a:ln>
                <a:effectLst/>
              </a:rPr>
              <a:t>, suggesting it may be suited for different or more challenging mission profiles.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49" name="Arc 1024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4962" y="479494"/>
            <a:ext cx="5458838" cy="11593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kern="1200">
                <a:solidFill>
                  <a:srgbClr val="00B0F0"/>
                </a:solidFill>
                <a:latin typeface="+mj-lt"/>
                <a:ea typeface="+mj-ea"/>
                <a:cs typeface="+mj-cs"/>
              </a:rPr>
              <a:t>Payload vs. Launch Site</a:t>
            </a:r>
          </a:p>
        </p:txBody>
      </p:sp>
      <p:sp>
        <p:nvSpPr>
          <p:cNvPr id="10251" name="Freeform: Shape 1025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a:extLst>
              <a:ext uri="{FF2B5EF4-FFF2-40B4-BE49-F238E27FC236}">
                <a16:creationId xmlns:a16="http://schemas.microsoft.com/office/drawing/2014/main" id="{452D8AFD-0C8F-D317-7DDB-0A861FD3EA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132" y="843148"/>
            <a:ext cx="5343897" cy="464325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94962" y="1984443"/>
            <a:ext cx="5458838" cy="4192520"/>
          </a:xfrm>
          <a:prstGeom prst="rect">
            <a:avLst/>
          </a:prstGeom>
        </p:spPr>
        <p:txBody>
          <a:bodyPr vert="horz" lIns="91440" tIns="45720" rIns="91440" bIns="45720" rtlCol="0">
            <a:normAutofit lnSpcReduction="10000"/>
          </a:bodyPr>
          <a:lstStyle/>
          <a:p>
            <a:pPr marL="0"/>
            <a:r>
              <a:rPr lang="en-US" sz="2000"/>
              <a:t>This scatter plot visualizes the relationship between </a:t>
            </a:r>
            <a:r>
              <a:rPr lang="en-US" sz="2000" b="1"/>
              <a:t>Flight Number</a:t>
            </a:r>
            <a:r>
              <a:rPr lang="en-US" sz="2000"/>
              <a:t>, </a:t>
            </a:r>
            <a:r>
              <a:rPr lang="en-US" sz="2000" b="1"/>
              <a:t>Payload Mass (kg)</a:t>
            </a:r>
            <a:r>
              <a:rPr lang="en-US" sz="2000"/>
              <a:t>, and </a:t>
            </a:r>
            <a:r>
              <a:rPr lang="en-US" sz="2000" b="1"/>
              <a:t>Launch Site</a:t>
            </a:r>
            <a:r>
              <a:rPr lang="en-US" sz="2000"/>
              <a:t>, with </a:t>
            </a:r>
            <a:r>
              <a:rPr lang="en-US" sz="2000" b="1"/>
              <a:t>launch outcomes</a:t>
            </a:r>
            <a:r>
              <a:rPr lang="en-US" sz="2000"/>
              <a:t> represented by color.</a:t>
            </a:r>
          </a:p>
          <a:p>
            <a:endParaRPr lang="en-US" sz="2000"/>
          </a:p>
          <a:p>
            <a:pPr marL="0" marR="0" lvl="0" fontAlgn="base">
              <a:spcBef>
                <a:spcPct val="0"/>
              </a:spcBef>
              <a:spcAft>
                <a:spcPct val="0"/>
              </a:spcAft>
              <a:buClrTx/>
              <a:buSzTx/>
              <a:tabLst/>
            </a:pPr>
            <a:r>
              <a:rPr kumimoji="0" lang="en-US" altLang="en-US" sz="2000" b="1" i="0" u="none" strike="noStrike" cap="none" normalizeH="0" baseline="0">
                <a:ln>
                  <a:noFill/>
                </a:ln>
                <a:effectLst/>
              </a:rPr>
              <a:t>CCAFS SLC 40</a:t>
            </a:r>
            <a:r>
              <a:rPr kumimoji="0" lang="en-US" altLang="en-US" sz="2000" b="0" i="0" u="none" strike="noStrike" cap="none" normalizeH="0" baseline="0">
                <a:ln>
                  <a:noFill/>
                </a:ln>
                <a:effectLst/>
              </a:rPr>
              <a:t> handles the </a:t>
            </a:r>
            <a:r>
              <a:rPr kumimoji="0" lang="en-US" altLang="en-US" sz="2000" b="1" i="0" u="none" strike="noStrike" cap="none" normalizeH="0" baseline="0">
                <a:ln>
                  <a:noFill/>
                </a:ln>
                <a:effectLst/>
              </a:rPr>
              <a:t>heaviest and most frequent launches</a:t>
            </a:r>
            <a:r>
              <a:rPr kumimoji="0" lang="en-US" altLang="en-US" sz="2000" b="0" i="0" u="none" strike="noStrike" cap="none" normalizeH="0" baseline="0">
                <a:ln>
                  <a:noFill/>
                </a:ln>
                <a:effectLst/>
              </a:rPr>
              <a:t>, improving in success over time.</a:t>
            </a:r>
          </a:p>
          <a:p>
            <a:pPr marL="0" marR="0" lvl="0" fontAlgn="base">
              <a:spcBef>
                <a:spcPct val="0"/>
              </a:spcBef>
              <a:spcAft>
                <a:spcPct val="0"/>
              </a:spcAft>
              <a:buClrTx/>
              <a:buSzTx/>
              <a:tabLst/>
            </a:pPr>
            <a:endParaRPr kumimoji="0" lang="en-US" altLang="en-US" sz="2000" b="0" i="0" u="none" strike="noStrike" cap="none" normalizeH="0" baseline="0">
              <a:ln>
                <a:noFill/>
              </a:ln>
              <a:effectLst/>
            </a:endParaRPr>
          </a:p>
          <a:p>
            <a:pPr marL="0" marR="0" lvl="0" fontAlgn="base">
              <a:spcBef>
                <a:spcPct val="0"/>
              </a:spcBef>
              <a:spcAft>
                <a:spcPct val="0"/>
              </a:spcAft>
              <a:buClrTx/>
              <a:buSzTx/>
              <a:tabLst/>
            </a:pPr>
            <a:r>
              <a:rPr kumimoji="0" lang="en-US" altLang="en-US" sz="2000" b="1" i="0" u="none" strike="noStrike" cap="none" normalizeH="0" baseline="0">
                <a:ln>
                  <a:noFill/>
                </a:ln>
                <a:effectLst/>
              </a:rPr>
              <a:t>KSC LC 39A</a:t>
            </a:r>
            <a:r>
              <a:rPr kumimoji="0" lang="en-US" altLang="en-US" sz="2000" b="0" i="0" u="none" strike="noStrike" cap="none" normalizeH="0" baseline="0">
                <a:ln>
                  <a:noFill/>
                </a:ln>
                <a:effectLst/>
              </a:rPr>
              <a:t> is highly successful with </a:t>
            </a:r>
            <a:r>
              <a:rPr kumimoji="0" lang="en-US" altLang="en-US" sz="2000" b="1" i="0" u="none" strike="noStrike" cap="none" normalizeH="0" baseline="0">
                <a:ln>
                  <a:noFill/>
                </a:ln>
                <a:effectLst/>
              </a:rPr>
              <a:t>light to mid-range payloads</a:t>
            </a:r>
            <a:r>
              <a:rPr kumimoji="0" lang="en-US" altLang="en-US" sz="2000" b="0" i="0" u="none" strike="noStrike" cap="none" normalizeH="0" baseline="0">
                <a:ln>
                  <a:noFill/>
                </a:ln>
                <a:effectLst/>
              </a:rPr>
              <a:t>, suggesting operational efficiency or specialized mission types.</a:t>
            </a:r>
          </a:p>
          <a:p>
            <a:pPr marL="0" marR="0" lvl="0" fontAlgn="base">
              <a:spcBef>
                <a:spcPct val="0"/>
              </a:spcBef>
              <a:spcAft>
                <a:spcPct val="0"/>
              </a:spcAft>
              <a:buClrTx/>
              <a:buSzTx/>
              <a:tabLst/>
            </a:pPr>
            <a:endParaRPr kumimoji="0" lang="en-US" altLang="en-US" sz="2000" b="0" i="0" u="none" strike="noStrike" cap="none" normalizeH="0" baseline="0">
              <a:ln>
                <a:noFill/>
              </a:ln>
              <a:effectLst/>
            </a:endParaRPr>
          </a:p>
          <a:p>
            <a:pPr marL="0" marR="0" lvl="0" fontAlgn="base">
              <a:spcBef>
                <a:spcPct val="0"/>
              </a:spcBef>
              <a:spcAft>
                <a:spcPct val="0"/>
              </a:spcAft>
              <a:buClrTx/>
              <a:buSzTx/>
              <a:tabLst/>
            </a:pPr>
            <a:r>
              <a:rPr kumimoji="0" lang="en-US" altLang="en-US" sz="2000" b="1" i="0" u="none" strike="noStrike" cap="none" normalizeH="0" baseline="0">
                <a:ln>
                  <a:noFill/>
                </a:ln>
                <a:effectLst/>
              </a:rPr>
              <a:t>VAFB SLC 4E</a:t>
            </a:r>
            <a:r>
              <a:rPr kumimoji="0" lang="en-US" altLang="en-US" sz="2000" b="0" i="0" u="none" strike="noStrike" cap="none" normalizeH="0" baseline="0">
                <a:ln>
                  <a:noFill/>
                </a:ln>
                <a:effectLst/>
              </a:rPr>
              <a:t> plays a smaller but stable role with moderate success rates across varied payloads.</a:t>
            </a:r>
          </a:p>
          <a:p>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437403" y="450994"/>
            <a:ext cx="10066122" cy="9619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dirty="0">
                <a:solidFill>
                  <a:srgbClr val="00B0F0"/>
                </a:solidFill>
                <a:latin typeface="+mj-lt"/>
                <a:ea typeface="+mj-ea"/>
                <a:cs typeface="+mj-cs"/>
              </a:rPr>
              <a:t>Success Rate vs. Orbit Type</a:t>
            </a:r>
          </a:p>
        </p:txBody>
      </p:sp>
      <p:sp>
        <p:nvSpPr>
          <p:cNvPr id="11273" name="Rectangle 112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pPr marL="0" marR="0" lvl="0" fontAlgn="base">
              <a:spcBef>
                <a:spcPct val="0"/>
              </a:spcBef>
              <a:spcAft>
                <a:spcPts val="600"/>
              </a:spcAft>
              <a:buClrTx/>
              <a:buSzTx/>
              <a:tabLst/>
            </a:pPr>
            <a:r>
              <a:rPr lang="en-US" sz="1600"/>
              <a:t>This bar chart visualizes the </a:t>
            </a:r>
            <a:r>
              <a:rPr lang="en-US" sz="1600" b="1"/>
              <a:t>launch success rate</a:t>
            </a:r>
            <a:r>
              <a:rPr lang="en-US" sz="1600"/>
              <a:t> for various </a:t>
            </a:r>
            <a:r>
              <a:rPr lang="en-US" sz="1600" b="1"/>
              <a:t>orbit types</a:t>
            </a:r>
            <a:r>
              <a:rPr lang="en-US" sz="1600"/>
              <a:t>. It helps evaluate how orbit selection impacts mission reliability.</a:t>
            </a:r>
          </a:p>
          <a:p>
            <a:pPr marL="0" marR="0" lvl="0" fontAlgn="base">
              <a:spcBef>
                <a:spcPct val="0"/>
              </a:spcBef>
              <a:spcAft>
                <a:spcPts val="600"/>
              </a:spcAft>
              <a:buClrTx/>
              <a:buSzTx/>
              <a:tabLst/>
            </a:pPr>
            <a:endParaRPr kumimoji="0" lang="en-US" altLang="en-US" sz="1600" b="0" i="0" u="none" strike="noStrike" cap="none" normalizeH="0" baseline="0">
              <a:ln>
                <a:noFill/>
              </a:ln>
              <a:effectLst/>
            </a:endParaRPr>
          </a:p>
          <a:p>
            <a:pPr marL="0" marR="0" lvl="0" fontAlgn="base">
              <a:spcBef>
                <a:spcPct val="0"/>
              </a:spcBef>
              <a:spcAft>
                <a:spcPts val="600"/>
              </a:spcAft>
              <a:buClrTx/>
              <a:buSzTx/>
              <a:tabLst/>
            </a:pPr>
            <a:r>
              <a:rPr kumimoji="0" lang="en-US" altLang="en-US" sz="1600" b="0" i="0" u="none" strike="noStrike" cap="none" normalizeH="0" baseline="0">
                <a:ln>
                  <a:noFill/>
                </a:ln>
                <a:effectLst/>
              </a:rPr>
              <a:t>Missions targeting </a:t>
            </a:r>
            <a:r>
              <a:rPr kumimoji="0" lang="en-US" altLang="en-US" sz="1600" b="1" i="0" u="none" strike="noStrike" cap="none" normalizeH="0" baseline="0">
                <a:ln>
                  <a:noFill/>
                </a:ln>
                <a:effectLst/>
              </a:rPr>
              <a:t>GEO, HEO, SSO, and ES-L1</a:t>
            </a:r>
            <a:r>
              <a:rPr kumimoji="0" lang="en-US" altLang="en-US" sz="1600" b="0" i="0" u="none" strike="noStrike" cap="none" normalizeH="0" baseline="0">
                <a:ln>
                  <a:noFill/>
                </a:ln>
                <a:effectLst/>
              </a:rPr>
              <a:t> are the most reliable.</a:t>
            </a:r>
          </a:p>
          <a:p>
            <a:pPr marL="0" marR="0" lvl="0" fontAlgn="base">
              <a:spcBef>
                <a:spcPct val="0"/>
              </a:spcBef>
              <a:spcAft>
                <a:spcPts val="600"/>
              </a:spcAft>
              <a:buClrTx/>
              <a:buSzTx/>
              <a:tabLst/>
            </a:pPr>
            <a:endParaRPr kumimoji="0" lang="en-US" altLang="en-US" sz="1600" b="0" i="0" u="none" strike="noStrike" cap="none" normalizeH="0" baseline="0">
              <a:ln>
                <a:noFill/>
              </a:ln>
              <a:effectLst/>
            </a:endParaRPr>
          </a:p>
          <a:p>
            <a:pPr marL="0" marR="0" lvl="0" fontAlgn="base">
              <a:spcBef>
                <a:spcPct val="0"/>
              </a:spcBef>
              <a:spcAft>
                <a:spcPts val="600"/>
              </a:spcAft>
              <a:buClrTx/>
              <a:buSzTx/>
              <a:tabLst/>
            </a:pPr>
            <a:r>
              <a:rPr kumimoji="0" lang="en-US" altLang="en-US" sz="1600" b="1" i="0" u="none" strike="noStrike" cap="none" normalizeH="0" baseline="0">
                <a:ln>
                  <a:noFill/>
                </a:ln>
                <a:effectLst/>
              </a:rPr>
              <a:t>GTO and ISS</a:t>
            </a:r>
            <a:r>
              <a:rPr kumimoji="0" lang="en-US" altLang="en-US" sz="1600" b="0" i="0" u="none" strike="noStrike" cap="none" normalizeH="0" baseline="0">
                <a:ln>
                  <a:noFill/>
                </a:ln>
                <a:effectLst/>
              </a:rPr>
              <a:t> are more mission-critical or complex, requiring advanced planning and possibly contributing to lower success.</a:t>
            </a:r>
          </a:p>
          <a:p>
            <a:pPr marL="0" marR="0" lvl="0" fontAlgn="base">
              <a:spcBef>
                <a:spcPct val="0"/>
              </a:spcBef>
              <a:spcAft>
                <a:spcPts val="600"/>
              </a:spcAft>
              <a:buClrTx/>
              <a:buSzTx/>
              <a:tabLst/>
            </a:pPr>
            <a:endParaRPr kumimoji="0" lang="en-US" altLang="en-US" sz="1600" b="0" i="0" u="none" strike="noStrike" cap="none" normalizeH="0" baseline="0">
              <a:ln>
                <a:noFill/>
              </a:ln>
              <a:effectLst/>
            </a:endParaRPr>
          </a:p>
          <a:p>
            <a:pPr marL="0" marR="0" lvl="0" fontAlgn="base">
              <a:spcBef>
                <a:spcPct val="0"/>
              </a:spcBef>
              <a:spcAft>
                <a:spcPts val="600"/>
              </a:spcAft>
              <a:buClrTx/>
              <a:buSzTx/>
              <a:tabLst/>
            </a:pPr>
            <a:r>
              <a:rPr kumimoji="0" lang="en-US" altLang="en-US" sz="1600" b="0" i="0" u="none" strike="noStrike" cap="none" normalizeH="0" baseline="0">
                <a:ln>
                  <a:noFill/>
                </a:ln>
                <a:effectLst/>
              </a:rPr>
              <a:t>Understanding orbit-specific success patterns helps in </a:t>
            </a:r>
            <a:r>
              <a:rPr kumimoji="0" lang="en-US" altLang="en-US" sz="1600" b="1" i="0" u="none" strike="noStrike" cap="none" normalizeH="0" baseline="0">
                <a:ln>
                  <a:noFill/>
                </a:ln>
                <a:effectLst/>
              </a:rPr>
              <a:t>risk assessment</a:t>
            </a:r>
            <a:r>
              <a:rPr kumimoji="0" lang="en-US" altLang="en-US" sz="1600" b="0" i="0" u="none" strike="noStrike" cap="none" normalizeH="0" baseline="0">
                <a:ln>
                  <a:noFill/>
                </a:ln>
                <a:effectLst/>
              </a:rPr>
              <a:t> and </a:t>
            </a:r>
            <a:r>
              <a:rPr kumimoji="0" lang="en-US" altLang="en-US" sz="1600" b="1" i="0" u="none" strike="noStrike" cap="none" normalizeH="0" baseline="0">
                <a:ln>
                  <a:noFill/>
                </a:ln>
                <a:effectLst/>
              </a:rPr>
              <a:t>resource allocation</a:t>
            </a:r>
            <a:r>
              <a:rPr kumimoji="0" lang="en-US" altLang="en-US" sz="1600" b="0" i="0" u="none" strike="noStrike" cap="none" normalizeH="0" baseline="0">
                <a:ln>
                  <a:noFill/>
                </a:ln>
                <a:effectLst/>
              </a:rPr>
              <a:t> for future missions.</a:t>
            </a:r>
          </a:p>
        </p:txBody>
      </p:sp>
      <p:pic>
        <p:nvPicPr>
          <p:cNvPr id="11266" name="Picture 2">
            <a:extLst>
              <a:ext uri="{FF2B5EF4-FFF2-40B4-BE49-F238E27FC236}">
                <a16:creationId xmlns:a16="http://schemas.microsoft.com/office/drawing/2014/main" id="{EF170416-11A6-E24F-6BC8-4F63CAA49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30" r="15320" b="1"/>
          <a:stretch/>
        </p:blipFill>
        <p:spPr bwMode="auto">
          <a:xfrm>
            <a:off x="6015244" y="2559049"/>
            <a:ext cx="5046565" cy="3639450"/>
          </a:xfrm>
          <a:prstGeom prst="rect">
            <a:avLst/>
          </a:prstGeom>
          <a:noFill/>
          <a:extLst>
            <a:ext uri="{909E8E84-426E-40DD-AFC4-6F175D3DCCD1}">
              <a14:hiddenFill xmlns:a14="http://schemas.microsoft.com/office/drawing/2010/main">
                <a:solidFill>
                  <a:srgbClr val="FFFFFF"/>
                </a:solidFill>
              </a14:hiddenFill>
            </a:ext>
          </a:extLst>
        </p:spPr>
      </p:pic>
      <p:sp>
        <p:nvSpPr>
          <p:cNvPr id="11277" name="Rectangle 112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dirty="0">
                <a:solidFill>
                  <a:srgbClr val="00B0F0"/>
                </a:solidFill>
                <a:latin typeface="+mj-lt"/>
                <a:ea typeface="+mj-ea"/>
                <a:cs typeface="+mj-cs"/>
              </a:rPr>
              <a:t>Flight Number vs. Orbit Type</a:t>
            </a:r>
          </a:p>
        </p:txBody>
      </p:sp>
      <p:sp>
        <p:nvSpPr>
          <p:cNvPr id="12297" name="Rectangle 1229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pPr marL="0" marR="0" lvl="0" fontAlgn="base">
              <a:spcBef>
                <a:spcPct val="0"/>
              </a:spcBef>
              <a:spcAft>
                <a:spcPts val="600"/>
              </a:spcAft>
              <a:buClrTx/>
              <a:buSzTx/>
              <a:tabLst/>
            </a:pPr>
            <a:r>
              <a:rPr lang="en-US" sz="1400"/>
              <a:t>This chart shows the </a:t>
            </a:r>
            <a:r>
              <a:rPr lang="en-US" sz="1400" b="1"/>
              <a:t>relationship between Orbit Type, Flight Number</a:t>
            </a:r>
            <a:r>
              <a:rPr lang="en-US" sz="1400"/>
              <a:t>, and </a:t>
            </a:r>
            <a:r>
              <a:rPr lang="en-US" sz="1400" b="1"/>
              <a:t>Launch Outcome</a:t>
            </a:r>
            <a:r>
              <a:rPr lang="en-US" sz="1400"/>
              <a:t> (Success vs Failure). It's an effective visual to understand how different orbits have performed over the course of SpaceX missions.</a:t>
            </a:r>
          </a:p>
          <a:p>
            <a:pPr marL="0" marR="0" lvl="0" fontAlgn="base">
              <a:spcBef>
                <a:spcPct val="0"/>
              </a:spcBef>
              <a:spcAft>
                <a:spcPts val="600"/>
              </a:spcAft>
              <a:buClrTx/>
              <a:buSzTx/>
              <a:tabLst/>
            </a:pPr>
            <a:endParaRPr kumimoji="0" lang="en-US" altLang="en-US" sz="1400" b="1" i="0" u="none" strike="noStrike" cap="none" normalizeH="0" baseline="0">
              <a:ln>
                <a:noFill/>
              </a:ln>
              <a:effectLst/>
            </a:endParaRPr>
          </a:p>
          <a:p>
            <a:pPr marL="0" marR="0" lvl="0" fontAlgn="base">
              <a:spcBef>
                <a:spcPct val="0"/>
              </a:spcBef>
              <a:spcAft>
                <a:spcPts val="600"/>
              </a:spcAft>
              <a:buClrTx/>
              <a:buSzTx/>
              <a:tabLst/>
            </a:pPr>
            <a:r>
              <a:rPr kumimoji="0" lang="en-US" altLang="en-US" sz="1400" b="1" i="0" u="none" strike="noStrike" cap="none" normalizeH="0" baseline="0">
                <a:ln>
                  <a:noFill/>
                </a:ln>
                <a:effectLst/>
              </a:rPr>
              <a:t>LEO and GEO</a:t>
            </a:r>
            <a:r>
              <a:rPr kumimoji="0" lang="en-US" altLang="en-US" sz="1400" b="0" i="0" u="none" strike="noStrike" cap="none" normalizeH="0" baseline="0">
                <a:ln>
                  <a:noFill/>
                </a:ln>
                <a:effectLst/>
              </a:rPr>
              <a:t> stand out for their consistent reliability over time.</a:t>
            </a:r>
          </a:p>
          <a:p>
            <a:pPr marL="0" marR="0" lvl="0" fontAlgn="base">
              <a:spcBef>
                <a:spcPct val="0"/>
              </a:spcBef>
              <a:spcAft>
                <a:spcPts val="600"/>
              </a:spcAft>
              <a:buClrTx/>
              <a:buSzTx/>
              <a:tabLst/>
            </a:pPr>
            <a:endParaRPr kumimoji="0" lang="en-US" altLang="en-US" sz="1400" b="0" i="0" u="none" strike="noStrike" cap="none" normalizeH="0" baseline="0">
              <a:ln>
                <a:noFill/>
              </a:ln>
              <a:effectLst/>
            </a:endParaRPr>
          </a:p>
          <a:p>
            <a:pPr marL="0" marR="0" lvl="0" fontAlgn="base">
              <a:spcBef>
                <a:spcPct val="0"/>
              </a:spcBef>
              <a:spcAft>
                <a:spcPts val="600"/>
              </a:spcAft>
              <a:buClrTx/>
              <a:buSzTx/>
              <a:tabLst/>
            </a:pPr>
            <a:r>
              <a:rPr kumimoji="0" lang="en-US" altLang="en-US" sz="1400" b="1" i="0" u="none" strike="noStrike" cap="none" normalizeH="0" baseline="0">
                <a:ln>
                  <a:noFill/>
                </a:ln>
                <a:effectLst/>
              </a:rPr>
              <a:t>GTO and ISS</a:t>
            </a:r>
            <a:r>
              <a:rPr kumimoji="0" lang="en-US" altLang="en-US" sz="1400" b="0" i="0" u="none" strike="noStrike" cap="none" normalizeH="0" baseline="0">
                <a:ln>
                  <a:noFill/>
                </a:ln>
                <a:effectLst/>
              </a:rPr>
              <a:t> missions have had more variability and failure, suggesting added complexity or earlier-stage technology challenges.</a:t>
            </a:r>
          </a:p>
          <a:p>
            <a:pPr marL="0" marR="0" lvl="0" fontAlgn="base">
              <a:spcBef>
                <a:spcPct val="0"/>
              </a:spcBef>
              <a:spcAft>
                <a:spcPts val="600"/>
              </a:spcAft>
              <a:buClrTx/>
              <a:buSzTx/>
              <a:tabLst/>
            </a:pPr>
            <a:endParaRPr kumimoji="0" lang="en-US" altLang="en-US" sz="1400" b="0" i="0" u="none" strike="noStrike" cap="none" normalizeH="0" baseline="0">
              <a:ln>
                <a:noFill/>
              </a:ln>
              <a:effectLst/>
            </a:endParaRPr>
          </a:p>
          <a:p>
            <a:pPr marL="0" marR="0" lvl="0" fontAlgn="base">
              <a:spcBef>
                <a:spcPct val="0"/>
              </a:spcBef>
              <a:spcAft>
                <a:spcPts val="600"/>
              </a:spcAft>
              <a:buClrTx/>
              <a:buSzTx/>
              <a:tabLst/>
            </a:pPr>
            <a:r>
              <a:rPr kumimoji="0" lang="en-US" altLang="en-US" sz="1400" b="0" i="0" u="none" strike="noStrike" cap="none" normalizeH="0" baseline="0">
                <a:ln>
                  <a:noFill/>
                </a:ln>
                <a:effectLst/>
              </a:rPr>
              <a:t>For planning and mission strategy, orbit type should be considered a </a:t>
            </a:r>
            <a:r>
              <a:rPr kumimoji="0" lang="en-US" altLang="en-US" sz="1400" b="1" i="0" u="none" strike="noStrike" cap="none" normalizeH="0" baseline="0">
                <a:ln>
                  <a:noFill/>
                </a:ln>
                <a:effectLst/>
              </a:rPr>
              <a:t>risk factor</a:t>
            </a:r>
            <a:r>
              <a:rPr kumimoji="0" lang="en-US" altLang="en-US" sz="1400" b="0" i="0" u="none" strike="noStrike" cap="none" normalizeH="0" baseline="0">
                <a:ln>
                  <a:noFill/>
                </a:ln>
                <a:effectLst/>
              </a:rPr>
              <a:t> based on historical performance.</a:t>
            </a:r>
          </a:p>
        </p:txBody>
      </p:sp>
      <p:pic>
        <p:nvPicPr>
          <p:cNvPr id="12290" name="Picture 2">
            <a:extLst>
              <a:ext uri="{FF2B5EF4-FFF2-40B4-BE49-F238E27FC236}">
                <a16:creationId xmlns:a16="http://schemas.microsoft.com/office/drawing/2014/main" id="{20F0A592-41A2-664D-6910-D9430FA23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1363" b="1"/>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12301" name="Rectangle 1230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dirty="0">
                <a:solidFill>
                  <a:srgbClr val="00B0F0"/>
                </a:solidFill>
                <a:latin typeface="+mj-lt"/>
                <a:ea typeface="+mj-ea"/>
                <a:cs typeface="+mj-cs"/>
              </a:rPr>
              <a:t>Payload vs. Orbit Type</a:t>
            </a:r>
          </a:p>
        </p:txBody>
      </p:sp>
      <p:sp>
        <p:nvSpPr>
          <p:cNvPr id="18441" name="Rectangle 1844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3" name="Rectangle 184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r>
              <a:rPr lang="en-US" sz="1600"/>
              <a:t>This scatter plot shows the relationship between </a:t>
            </a:r>
            <a:r>
              <a:rPr lang="en-US" sz="1600" b="1"/>
              <a:t>Orbit Type</a:t>
            </a:r>
            <a:r>
              <a:rPr lang="en-US" sz="1600"/>
              <a:t>, </a:t>
            </a:r>
            <a:r>
              <a:rPr lang="en-US" sz="1600" b="1"/>
              <a:t>Payload Mass (kg)</a:t>
            </a:r>
            <a:r>
              <a:rPr lang="en-US" sz="1600"/>
              <a:t>, and </a:t>
            </a:r>
            <a:r>
              <a:rPr lang="en-US" sz="1600" b="1"/>
              <a:t>Launch Outcome (Success or Failure)</a:t>
            </a:r>
            <a:r>
              <a:rPr lang="en-US" sz="1600"/>
              <a:t>. It's a helpful visual for analyzing which orbits are riskier based on the weight of the payload and how often launches succeed.</a:t>
            </a:r>
          </a:p>
          <a:p>
            <a:endParaRPr lang="en-US" sz="1600"/>
          </a:p>
          <a:p>
            <a:pPr marL="0" marR="0" lvl="0" fontAlgn="base">
              <a:spcBef>
                <a:spcPct val="0"/>
              </a:spcBef>
              <a:spcAft>
                <a:spcPct val="0"/>
              </a:spcAft>
              <a:buClrTx/>
              <a:buSzTx/>
              <a:tabLst/>
            </a:pPr>
            <a:r>
              <a:rPr kumimoji="0" lang="en-US" altLang="en-US" sz="1600" b="1" i="0" u="none" strike="noStrike" cap="none" normalizeH="0" baseline="0">
                <a:ln>
                  <a:noFill/>
                </a:ln>
                <a:effectLst/>
              </a:rPr>
              <a:t>SSO, HEO, and GEO</a:t>
            </a:r>
            <a:r>
              <a:rPr kumimoji="0" lang="en-US" altLang="en-US" sz="1600" b="0" i="0" u="none" strike="noStrike" cap="none" normalizeH="0" baseline="0">
                <a:ln>
                  <a:noFill/>
                </a:ln>
                <a:effectLst/>
              </a:rPr>
              <a:t> orbits maintain excellent success rates even at moderate payloads.</a:t>
            </a:r>
          </a:p>
          <a:p>
            <a:pPr marL="0" marR="0" lvl="0" fontAlgn="base">
              <a:spcBef>
                <a:spcPct val="0"/>
              </a:spcBef>
              <a:spcAft>
                <a:spcPct val="0"/>
              </a:spcAft>
              <a:buClrTx/>
              <a:buSzTx/>
              <a:tabLst/>
            </a:pPr>
            <a:endParaRPr kumimoji="0" lang="en-US" altLang="en-US" sz="1600" b="0" i="0" u="none" strike="noStrike" cap="none" normalizeH="0" baseline="0">
              <a:ln>
                <a:noFill/>
              </a:ln>
              <a:effectLst/>
            </a:endParaRPr>
          </a:p>
          <a:p>
            <a:pPr marL="0" marR="0" lvl="0" fontAlgn="base">
              <a:spcBef>
                <a:spcPct val="0"/>
              </a:spcBef>
              <a:spcAft>
                <a:spcPct val="0"/>
              </a:spcAft>
              <a:buClrTx/>
              <a:buSzTx/>
              <a:tabLst/>
            </a:pPr>
            <a:r>
              <a:rPr kumimoji="0" lang="en-US" altLang="en-US" sz="1600" b="1" i="0" u="none" strike="noStrike" cap="none" normalizeH="0" baseline="0">
                <a:ln>
                  <a:noFill/>
                </a:ln>
                <a:effectLst/>
              </a:rPr>
              <a:t>GTO and ISS</a:t>
            </a:r>
            <a:r>
              <a:rPr kumimoji="0" lang="en-US" altLang="en-US" sz="1600" b="0" i="0" u="none" strike="noStrike" cap="none" normalizeH="0" baseline="0">
                <a:ln>
                  <a:noFill/>
                </a:ln>
                <a:effectLst/>
              </a:rPr>
              <a:t> show significant variability, especially at </a:t>
            </a:r>
            <a:r>
              <a:rPr kumimoji="0" lang="en-US" altLang="en-US" sz="1600" b="1" i="0" u="none" strike="noStrike" cap="none" normalizeH="0" baseline="0">
                <a:ln>
                  <a:noFill/>
                </a:ln>
                <a:effectLst/>
              </a:rPr>
              <a:t>mid-range payloads (3000–6000 kg)</a:t>
            </a:r>
            <a:r>
              <a:rPr kumimoji="0" lang="en-US" altLang="en-US" sz="1600" b="0" i="0" u="none" strike="noStrike" cap="none" normalizeH="0" baseline="0">
                <a:ln>
                  <a:noFill/>
                </a:ln>
                <a:effectLst/>
              </a:rPr>
              <a:t>.</a:t>
            </a:r>
          </a:p>
          <a:p>
            <a:pPr marL="0" marR="0" lvl="0" fontAlgn="base">
              <a:spcBef>
                <a:spcPct val="0"/>
              </a:spcBef>
              <a:spcAft>
                <a:spcPct val="0"/>
              </a:spcAft>
              <a:buClrTx/>
              <a:buSzTx/>
              <a:tabLst/>
            </a:pPr>
            <a:endParaRPr kumimoji="0" lang="en-US" altLang="en-US" sz="1600" b="0" i="0" u="none" strike="noStrike" cap="none" normalizeH="0" baseline="0">
              <a:ln>
                <a:noFill/>
              </a:ln>
              <a:effectLst/>
            </a:endParaRPr>
          </a:p>
          <a:p>
            <a:pPr marL="0" marR="0" lvl="0" fontAlgn="base">
              <a:spcBef>
                <a:spcPct val="0"/>
              </a:spcBef>
              <a:spcAft>
                <a:spcPct val="0"/>
              </a:spcAft>
              <a:buClrTx/>
              <a:buSzTx/>
              <a:tabLst/>
            </a:pPr>
            <a:r>
              <a:rPr kumimoji="0" lang="en-US" altLang="en-US" sz="1600" b="1" i="0" u="none" strike="noStrike" cap="none" normalizeH="0" baseline="0">
                <a:ln>
                  <a:noFill/>
                </a:ln>
                <a:effectLst/>
              </a:rPr>
              <a:t>High payloads</a:t>
            </a:r>
            <a:r>
              <a:rPr kumimoji="0" lang="en-US" altLang="en-US" sz="1600" b="0" i="0" u="none" strike="noStrike" cap="none" normalizeH="0" baseline="0">
                <a:ln>
                  <a:noFill/>
                </a:ln>
                <a:effectLst/>
              </a:rPr>
              <a:t> remain a challenge across orbits, particularly in </a:t>
            </a:r>
            <a:r>
              <a:rPr kumimoji="0" lang="en-US" altLang="en-US" sz="1600" b="1" i="0" u="none" strike="noStrike" cap="none" normalizeH="0" baseline="0">
                <a:ln>
                  <a:noFill/>
                </a:ln>
                <a:effectLst/>
              </a:rPr>
              <a:t>MEO and SO</a:t>
            </a:r>
            <a:r>
              <a:rPr kumimoji="0" lang="en-US" altLang="en-US" sz="1600" b="0" i="0" u="none" strike="noStrike" cap="none" normalizeH="0" baseline="0">
                <a:ln>
                  <a:noFill/>
                </a:ln>
                <a:effectLst/>
              </a:rPr>
              <a:t>.</a:t>
            </a:r>
          </a:p>
          <a:p>
            <a:endParaRPr lang="en-US" sz="1600"/>
          </a:p>
          <a:p>
            <a:endParaRPr lang="en-US" sz="1600"/>
          </a:p>
        </p:txBody>
      </p:sp>
      <p:pic>
        <p:nvPicPr>
          <p:cNvPr id="18434" name="Picture 2">
            <a:extLst>
              <a:ext uri="{FF2B5EF4-FFF2-40B4-BE49-F238E27FC236}">
                <a16:creationId xmlns:a16="http://schemas.microsoft.com/office/drawing/2014/main" id="{31D57C16-B096-968B-52A5-23CFDBDFD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1017" b="2"/>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18445" name="Rectangle 1844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27" name="Rectangle 17426">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dirty="0">
                <a:solidFill>
                  <a:srgbClr val="00B0F0"/>
                </a:solidFill>
                <a:latin typeface="+mj-lt"/>
                <a:ea typeface="+mj-ea"/>
                <a:cs typeface="+mj-cs"/>
              </a:rPr>
              <a:t>Launch Success Yearly Trend</a:t>
            </a:r>
          </a:p>
        </p:txBody>
      </p:sp>
      <p:sp>
        <p:nvSpPr>
          <p:cNvPr id="17428" name="Rectangle 1742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9" name="Rectangle 174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pPr marL="0" marR="0" lvl="0" fontAlgn="base">
              <a:spcBef>
                <a:spcPct val="0"/>
              </a:spcBef>
              <a:spcAft>
                <a:spcPts val="600"/>
              </a:spcAft>
              <a:buClrTx/>
              <a:buSzTx/>
              <a:tabLst/>
            </a:pPr>
            <a:r>
              <a:rPr lang="en-US" sz="1700"/>
              <a:t>This line chart illustrates the </a:t>
            </a:r>
            <a:r>
              <a:rPr lang="en-US" sz="1700" b="1"/>
              <a:t>SpaceX launch success rate by year</a:t>
            </a:r>
            <a:r>
              <a:rPr lang="en-US" sz="1700"/>
              <a:t> from </a:t>
            </a:r>
            <a:r>
              <a:rPr lang="en-US" sz="1700" b="1"/>
              <a:t>2010 to 2020</a:t>
            </a:r>
            <a:r>
              <a:rPr lang="en-US" sz="1700"/>
              <a:t>, showing how mission reliability evolved over time.</a:t>
            </a:r>
          </a:p>
          <a:p>
            <a:pPr marL="0" marR="0" lvl="0" fontAlgn="base">
              <a:spcBef>
                <a:spcPct val="0"/>
              </a:spcBef>
              <a:spcAft>
                <a:spcPts val="600"/>
              </a:spcAft>
              <a:buClrTx/>
              <a:buSzTx/>
              <a:tabLst/>
            </a:pPr>
            <a:endParaRPr kumimoji="0" lang="en-US" altLang="en-US" sz="1700" b="1" i="0" u="none" strike="noStrike" cap="none" normalizeH="0" baseline="0">
              <a:ln>
                <a:noFill/>
              </a:ln>
              <a:effectLst/>
            </a:endParaRPr>
          </a:p>
          <a:p>
            <a:pPr marL="0" marR="0" lvl="0" fontAlgn="base">
              <a:spcBef>
                <a:spcPct val="0"/>
              </a:spcBef>
              <a:spcAft>
                <a:spcPts val="600"/>
              </a:spcAft>
              <a:buClrTx/>
              <a:buSzTx/>
              <a:tabLst/>
            </a:pPr>
            <a:r>
              <a:rPr kumimoji="0" lang="en-US" altLang="en-US" sz="1700" b="0" i="0" u="none" strike="noStrike" cap="none" normalizeH="0" baseline="0">
                <a:ln>
                  <a:noFill/>
                </a:ln>
                <a:effectLst/>
              </a:rPr>
              <a:t>The chart clearly demonstrates SpaceX's </a:t>
            </a:r>
            <a:r>
              <a:rPr kumimoji="0" lang="en-US" altLang="en-US" sz="1700" b="1" i="0" u="none" strike="noStrike" cap="none" normalizeH="0" baseline="0">
                <a:ln>
                  <a:noFill/>
                </a:ln>
                <a:effectLst/>
              </a:rPr>
              <a:t>engineering learning curve</a:t>
            </a:r>
            <a:r>
              <a:rPr kumimoji="0" lang="en-US" altLang="en-US" sz="1700" b="0" i="0" u="none" strike="noStrike" cap="none" normalizeH="0" baseline="0">
                <a:ln>
                  <a:noFill/>
                </a:ln>
                <a:effectLst/>
              </a:rPr>
              <a:t>.</a:t>
            </a:r>
          </a:p>
          <a:p>
            <a:pPr marL="0" marR="0" lvl="0" fontAlgn="base">
              <a:spcBef>
                <a:spcPct val="0"/>
              </a:spcBef>
              <a:spcAft>
                <a:spcPts val="600"/>
              </a:spcAft>
              <a:buClrTx/>
              <a:buSzTx/>
              <a:tabLst/>
            </a:pPr>
            <a:endParaRPr kumimoji="0" lang="en-US" altLang="en-US" sz="1700" b="0" i="0" u="none" strike="noStrike" cap="none" normalizeH="0" baseline="0">
              <a:ln>
                <a:noFill/>
              </a:ln>
              <a:effectLst/>
            </a:endParaRPr>
          </a:p>
          <a:p>
            <a:pPr marL="0" marR="0" lvl="0" fontAlgn="base">
              <a:spcBef>
                <a:spcPct val="0"/>
              </a:spcBef>
              <a:spcAft>
                <a:spcPts val="600"/>
              </a:spcAft>
              <a:buClrTx/>
              <a:buSzTx/>
              <a:tabLst/>
            </a:pPr>
            <a:r>
              <a:rPr kumimoji="0" lang="en-US" altLang="en-US" sz="1700" b="0" i="0" u="none" strike="noStrike" cap="none" normalizeH="0" baseline="0">
                <a:ln>
                  <a:noFill/>
                </a:ln>
                <a:effectLst/>
              </a:rPr>
              <a:t>Early failures transitioned into </a:t>
            </a:r>
            <a:r>
              <a:rPr kumimoji="0" lang="en-US" altLang="en-US" sz="1700" b="1" i="0" u="none" strike="noStrike" cap="none" normalizeH="0" baseline="0">
                <a:ln>
                  <a:noFill/>
                </a:ln>
                <a:effectLst/>
              </a:rPr>
              <a:t>consistent high success rates</a:t>
            </a:r>
            <a:r>
              <a:rPr kumimoji="0" lang="en-US" altLang="en-US" sz="1700" b="0" i="0" u="none" strike="noStrike" cap="none" normalizeH="0" baseline="0">
                <a:ln>
                  <a:noFill/>
                </a:ln>
                <a:effectLst/>
              </a:rPr>
              <a:t> by the end of the decade.</a:t>
            </a:r>
          </a:p>
          <a:p>
            <a:pPr marL="0" marR="0" lvl="0" fontAlgn="base">
              <a:spcBef>
                <a:spcPct val="0"/>
              </a:spcBef>
              <a:spcAft>
                <a:spcPts val="600"/>
              </a:spcAft>
              <a:buClrTx/>
              <a:buSzTx/>
              <a:tabLst/>
            </a:pPr>
            <a:endParaRPr kumimoji="0" lang="en-US" altLang="en-US" sz="1700" b="0" i="0" u="none" strike="noStrike" cap="none" normalizeH="0" baseline="0">
              <a:ln>
                <a:noFill/>
              </a:ln>
              <a:effectLst/>
            </a:endParaRPr>
          </a:p>
          <a:p>
            <a:pPr marL="0" marR="0" lvl="0" fontAlgn="base">
              <a:spcBef>
                <a:spcPct val="0"/>
              </a:spcBef>
              <a:spcAft>
                <a:spcPts val="600"/>
              </a:spcAft>
              <a:buClrTx/>
              <a:buSzTx/>
              <a:tabLst/>
            </a:pPr>
            <a:r>
              <a:rPr kumimoji="0" lang="en-US" altLang="en-US" sz="1700" b="0" i="0" u="none" strike="noStrike" cap="none" normalizeH="0" baseline="0">
                <a:ln>
                  <a:noFill/>
                </a:ln>
                <a:effectLst/>
              </a:rPr>
              <a:t>This data supports the conclusion that </a:t>
            </a:r>
            <a:r>
              <a:rPr kumimoji="0" lang="en-US" altLang="en-US" sz="1700" b="1" i="0" u="none" strike="noStrike" cap="none" normalizeH="0" baseline="0">
                <a:ln>
                  <a:noFill/>
                </a:ln>
                <a:effectLst/>
              </a:rPr>
              <a:t>experience, iteration, and innovation</a:t>
            </a:r>
            <a:r>
              <a:rPr kumimoji="0" lang="en-US" altLang="en-US" sz="1700" b="0" i="0" u="none" strike="noStrike" cap="none" normalizeH="0" baseline="0">
                <a:ln>
                  <a:noFill/>
                </a:ln>
                <a:effectLst/>
              </a:rPr>
              <a:t> have been critical to winning the space race.</a:t>
            </a:r>
          </a:p>
        </p:txBody>
      </p:sp>
      <p:pic>
        <p:nvPicPr>
          <p:cNvPr id="17410" name="Picture 2">
            <a:extLst>
              <a:ext uri="{FF2B5EF4-FFF2-40B4-BE49-F238E27FC236}">
                <a16:creationId xmlns:a16="http://schemas.microsoft.com/office/drawing/2014/main" id="{DEA7C5D2-F890-84A2-109A-26BA62B8B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866" r="8629"/>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17430" name="Rectangle 1742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tx1"/>
                </a:solidFill>
                <a:latin typeface="+mj-lt"/>
                <a:ea typeface="+mj-ea"/>
                <a:cs typeface="+mj-cs"/>
              </a:rPr>
              <a:t>All Launch Site Names</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r>
              <a:rPr lang="en-US" sz="1900"/>
              <a:t>The result of the code prints the following launch sites:</a:t>
            </a:r>
          </a:p>
          <a:p>
            <a:r>
              <a:rPr lang="en-US" sz="1900" b="1"/>
              <a:t>CCAFS LC-40</a:t>
            </a:r>
            <a:endParaRPr lang="en-US" sz="1900"/>
          </a:p>
          <a:p>
            <a:r>
              <a:rPr lang="en-US" sz="1900" b="1"/>
              <a:t>VAFB SLC-4E</a:t>
            </a:r>
            <a:endParaRPr lang="en-US" sz="1900"/>
          </a:p>
          <a:p>
            <a:r>
              <a:rPr lang="en-US" sz="1900" b="1"/>
              <a:t>KSC LC-39A</a:t>
            </a:r>
            <a:endParaRPr lang="en-US" sz="1900"/>
          </a:p>
          <a:p>
            <a:r>
              <a:rPr lang="en-US" sz="1900" b="1"/>
              <a:t>CCAFS SLC-40</a:t>
            </a:r>
            <a:endParaRPr lang="en-US" sz="1900"/>
          </a:p>
          <a:p>
            <a:r>
              <a:rPr lang="en-US" sz="1900"/>
              <a:t>This means the query returned </a:t>
            </a:r>
            <a:r>
              <a:rPr lang="en-US" sz="1900" b="1"/>
              <a:t>four distinct launch site names</a:t>
            </a:r>
            <a:r>
              <a:rPr lang="en-US" sz="1900"/>
              <a:t> as recorded in the database. Each of these represents a location from which SpaceX has conducted rocket launches.</a:t>
            </a:r>
          </a:p>
        </p:txBody>
      </p:sp>
      <p:pic>
        <p:nvPicPr>
          <p:cNvPr id="7" name="Picture 6">
            <a:extLst>
              <a:ext uri="{FF2B5EF4-FFF2-40B4-BE49-F238E27FC236}">
                <a16:creationId xmlns:a16="http://schemas.microsoft.com/office/drawing/2014/main" id="{11F46240-AE61-E916-D3CA-25453BB65F88}"/>
              </a:ext>
            </a:extLst>
          </p:cNvPr>
          <p:cNvPicPr>
            <a:picLocks noChangeAspect="1"/>
          </p:cNvPicPr>
          <p:nvPr/>
        </p:nvPicPr>
        <p:blipFill>
          <a:blip r:embed="rId2"/>
          <a:srcRect l="9353" r="69155"/>
          <a:stretch/>
        </p:blipFill>
        <p:spPr>
          <a:xfrm>
            <a:off x="5911532" y="2484255"/>
            <a:ext cx="5150277" cy="3714244"/>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03464" y="2273204"/>
            <a:ext cx="9874334" cy="3683358"/>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b="1" dirty="0">
                <a:solidFill>
                  <a:srgbClr val="002060"/>
                </a:solidFill>
                <a:latin typeface="+mn-lt"/>
              </a:rPr>
              <a:t>Summary of Methodologies</a:t>
            </a:r>
          </a:p>
          <a:p>
            <a:pPr>
              <a:buFont typeface="Arial" panose="020B0604020202020204" pitchFamily="34" charset="0"/>
              <a:buChar char="•"/>
            </a:pPr>
            <a:r>
              <a:rPr lang="en-US" sz="1800" dirty="0">
                <a:solidFill>
                  <a:srgbClr val="002060"/>
                </a:solidFill>
                <a:latin typeface="+mn-lt"/>
              </a:rPr>
              <a:t>A comprehensive, end-to-end data science pipeline was developed using multiple methodologies:</a:t>
            </a:r>
          </a:p>
          <a:p>
            <a:pPr>
              <a:buFont typeface="Arial" panose="020B0604020202020204" pitchFamily="34" charset="0"/>
              <a:buChar char="•"/>
            </a:pPr>
            <a:r>
              <a:rPr lang="en-US" sz="1800" b="1" dirty="0">
                <a:solidFill>
                  <a:srgbClr val="002060"/>
                </a:solidFill>
                <a:latin typeface="+mn-lt"/>
              </a:rPr>
              <a:t>Data Collection</a:t>
            </a:r>
            <a:r>
              <a:rPr lang="en-US" sz="1800" dirty="0">
                <a:solidFill>
                  <a:srgbClr val="002060"/>
                </a:solidFill>
                <a:latin typeface="+mn-lt"/>
              </a:rPr>
              <a:t>: Data was gathered through APIs, web scraping, and structured SQL databases, focusing on SpaceX launches.</a:t>
            </a:r>
          </a:p>
          <a:p>
            <a:pPr>
              <a:buFont typeface="Arial" panose="020B0604020202020204" pitchFamily="34" charset="0"/>
              <a:buChar char="•"/>
            </a:pPr>
            <a:r>
              <a:rPr lang="en-US" sz="1800" b="1" dirty="0">
                <a:solidFill>
                  <a:srgbClr val="002060"/>
                </a:solidFill>
                <a:latin typeface="+mn-lt"/>
              </a:rPr>
              <a:t>Data Wrangling</a:t>
            </a:r>
            <a:r>
              <a:rPr lang="en-US" sz="1800" dirty="0">
                <a:solidFill>
                  <a:srgbClr val="002060"/>
                </a:solidFill>
                <a:latin typeface="+mn-lt"/>
              </a:rPr>
              <a:t>: Cleaning and transforming raw data to ensure consistency, removing duplicates, handling missing values, and converting formats.</a:t>
            </a:r>
          </a:p>
          <a:p>
            <a:pPr>
              <a:buFont typeface="Arial" panose="020B0604020202020204" pitchFamily="34" charset="0"/>
              <a:buChar char="•"/>
            </a:pPr>
            <a:r>
              <a:rPr lang="en-US" sz="1800" b="1" dirty="0">
                <a:solidFill>
                  <a:srgbClr val="002060"/>
                </a:solidFill>
                <a:latin typeface="+mn-lt"/>
              </a:rPr>
              <a:t>Exploratory Data Analysis (EDA)</a:t>
            </a:r>
            <a:r>
              <a:rPr lang="en-US" sz="1800" dirty="0">
                <a:solidFill>
                  <a:srgbClr val="002060"/>
                </a:solidFill>
                <a:latin typeface="+mn-lt"/>
              </a:rPr>
              <a:t>: Utilized visualizations and statistical techniques to uncover patterns, distributions, and correlations between variables such as payload mass, orbit type, and launch outcome.</a:t>
            </a:r>
          </a:p>
          <a:p>
            <a:pPr>
              <a:buFont typeface="Arial" panose="020B0604020202020204" pitchFamily="34" charset="0"/>
              <a:buChar char="•"/>
            </a:pPr>
            <a:r>
              <a:rPr lang="en-US" sz="1800" b="1" dirty="0">
                <a:solidFill>
                  <a:srgbClr val="002060"/>
                </a:solidFill>
                <a:latin typeface="+mn-lt"/>
              </a:rPr>
              <a:t>Feature Engineering</a:t>
            </a:r>
            <a:r>
              <a:rPr lang="en-US" sz="1800" dirty="0">
                <a:solidFill>
                  <a:srgbClr val="002060"/>
                </a:solidFill>
                <a:latin typeface="+mn-lt"/>
              </a:rPr>
              <a:t>: Created new variables like mission success rate per site and encoded categorical features to improve model performance.</a:t>
            </a:r>
          </a:p>
          <a:p>
            <a:pPr>
              <a:buFont typeface="Arial" panose="020B0604020202020204" pitchFamily="34" charset="0"/>
              <a:buChar char="•"/>
            </a:pPr>
            <a:r>
              <a:rPr lang="en-US" sz="1800" b="1" dirty="0">
                <a:solidFill>
                  <a:srgbClr val="002060"/>
                </a:solidFill>
                <a:latin typeface="+mn-lt"/>
              </a:rPr>
              <a:t>Modeling and Machine Learning</a:t>
            </a:r>
            <a:r>
              <a:rPr lang="en-US" sz="1800" dirty="0">
                <a:solidFill>
                  <a:srgbClr val="002060"/>
                </a:solidFill>
                <a:latin typeface="+mn-lt"/>
              </a:rPr>
              <a:t>: Deployed classification models (Logistic Regression, Decision Trees, SVM, etc.) to predict launch success probability based on mission parameters.</a:t>
            </a:r>
          </a:p>
          <a:p>
            <a:pPr>
              <a:buFont typeface="Arial" panose="020B0604020202020204" pitchFamily="34" charset="0"/>
              <a:buChar char="•"/>
            </a:pPr>
            <a:r>
              <a:rPr lang="en-US" sz="1800" b="1" dirty="0">
                <a:solidFill>
                  <a:srgbClr val="002060"/>
                </a:solidFill>
                <a:latin typeface="+mn-lt"/>
              </a:rPr>
              <a:t>Model Evaluation</a:t>
            </a:r>
            <a:r>
              <a:rPr lang="en-US" sz="1800" dirty="0">
                <a:solidFill>
                  <a:srgbClr val="002060"/>
                </a:solidFill>
                <a:latin typeface="+mn-lt"/>
              </a:rPr>
              <a:t>: Assessed performance using accuracy, F1 score, and confusion matrices to identify the most reliable predictive models.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00B0F0"/>
                </a:solidFill>
                <a:latin typeface="+mj-lt"/>
                <a:ea typeface="+mj-ea"/>
                <a:cs typeface="+mj-cs"/>
              </a:rPr>
              <a:t>Launch Site Names Begin with 'CCA'</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8E200A42-7C3A-8378-97E9-7A85BD5E07C5}"/>
              </a:ext>
            </a:extLst>
          </p:cNvPr>
          <p:cNvPicPr>
            <a:picLocks noChangeAspect="1"/>
          </p:cNvPicPr>
          <p:nvPr/>
        </p:nvPicPr>
        <p:blipFill>
          <a:blip r:embed="rId2"/>
          <a:stretch>
            <a:fillRect/>
          </a:stretch>
        </p:blipFill>
        <p:spPr>
          <a:xfrm>
            <a:off x="218063" y="1018310"/>
            <a:ext cx="5458837" cy="431074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4962" y="1984443"/>
            <a:ext cx="5458838" cy="4192520"/>
          </a:xfrm>
          <a:prstGeom prst="rect">
            <a:avLst/>
          </a:prstGeom>
        </p:spPr>
        <p:txBody>
          <a:bodyPr vert="horz" lIns="91440" tIns="45720" rIns="91440" bIns="45720" rtlCol="0">
            <a:normAutofit/>
          </a:bodyPr>
          <a:lstStyle/>
          <a:p>
            <a:r>
              <a:rPr lang="en-US" sz="1500"/>
              <a:t>Each record shows a SpaceX launch from </a:t>
            </a:r>
            <a:r>
              <a:rPr lang="en-US" sz="1500" b="1"/>
              <a:t>CCAFS LC-40</a:t>
            </a:r>
            <a:r>
              <a:rPr lang="en-US" sz="1500"/>
              <a:t>, including:</a:t>
            </a:r>
          </a:p>
          <a:p>
            <a:r>
              <a:rPr lang="en-US" sz="1500" b="1"/>
              <a:t>Launch Date</a:t>
            </a:r>
            <a:r>
              <a:rPr lang="en-US" sz="1500"/>
              <a:t>: from 2010 to 2013</a:t>
            </a:r>
          </a:p>
          <a:p>
            <a:r>
              <a:rPr lang="en-US" sz="1500" b="1"/>
              <a:t>Booster Versions</a:t>
            </a:r>
            <a:r>
              <a:rPr lang="en-US" sz="1500"/>
              <a:t>: all early Falcon 9 versions (v1.0)</a:t>
            </a:r>
          </a:p>
          <a:p>
            <a:r>
              <a:rPr lang="en-US" sz="1500" b="1"/>
              <a:t>Orbit Type</a:t>
            </a:r>
            <a:r>
              <a:rPr lang="en-US" sz="1500"/>
              <a:t>: mostly LEO (ISS)</a:t>
            </a:r>
          </a:p>
          <a:p>
            <a:r>
              <a:rPr lang="en-US" sz="1500" b="1"/>
              <a:t>Outcome</a:t>
            </a:r>
            <a:r>
              <a:rPr lang="en-US" sz="1500"/>
              <a:t>: includes "Success", "Failure (parachute)", and "No attempt“</a:t>
            </a:r>
          </a:p>
          <a:p>
            <a:endParaRPr lang="en-US" sz="1500"/>
          </a:p>
          <a:p>
            <a:pPr marL="0" marR="0" lvl="0" fontAlgn="base">
              <a:spcBef>
                <a:spcPct val="0"/>
              </a:spcBef>
              <a:spcAft>
                <a:spcPct val="0"/>
              </a:spcAft>
              <a:buClrTx/>
              <a:buSzTx/>
              <a:tabLst/>
            </a:pPr>
            <a:r>
              <a:rPr kumimoji="0" lang="en-US" altLang="en-US" sz="1500" b="0" i="0" u="none" strike="noStrike" cap="none" normalizeH="0" baseline="0">
                <a:ln>
                  <a:noFill/>
                </a:ln>
                <a:effectLst/>
              </a:rPr>
              <a:t>All 5 results are launches from the </a:t>
            </a:r>
            <a:r>
              <a:rPr kumimoji="0" lang="en-US" altLang="en-US" sz="1500" b="1" i="0" u="none" strike="noStrike" cap="none" normalizeH="0" baseline="0">
                <a:ln>
                  <a:noFill/>
                </a:ln>
                <a:effectLst/>
              </a:rPr>
              <a:t>Cape Canaveral Air Force Station (CCAFS)</a:t>
            </a:r>
            <a:r>
              <a:rPr kumimoji="0" lang="en-US" altLang="en-US" sz="1500" b="0" i="0" u="none" strike="noStrike" cap="none" normalizeH="0" baseline="0">
                <a:ln>
                  <a:noFill/>
                </a:ln>
                <a:effectLst/>
              </a:rPr>
              <a:t>.</a:t>
            </a:r>
          </a:p>
          <a:p>
            <a:pPr marL="0" marR="0" lvl="0" fontAlgn="base">
              <a:spcBef>
                <a:spcPct val="0"/>
              </a:spcBef>
              <a:spcAft>
                <a:spcPct val="0"/>
              </a:spcAft>
              <a:buClrTx/>
              <a:buSzTx/>
              <a:tabLst/>
            </a:pPr>
            <a:r>
              <a:rPr kumimoji="0" lang="en-US" altLang="en-US" sz="1500" b="0" i="0" u="none" strike="noStrike" cap="none" normalizeH="0" baseline="0">
                <a:ln>
                  <a:noFill/>
                </a:ln>
                <a:effectLst/>
              </a:rPr>
              <a:t>These records represent </a:t>
            </a:r>
            <a:r>
              <a:rPr kumimoji="0" lang="en-US" altLang="en-US" sz="1500" b="1" i="0" u="none" strike="noStrike" cap="none" normalizeH="0" baseline="0">
                <a:ln>
                  <a:noFill/>
                </a:ln>
                <a:effectLst/>
              </a:rPr>
              <a:t>early SpaceX missions</a:t>
            </a:r>
            <a:r>
              <a:rPr kumimoji="0" lang="en-US" altLang="en-US" sz="1500" b="0" i="0" u="none" strike="noStrike" cap="none" normalizeH="0" baseline="0">
                <a:ln>
                  <a:noFill/>
                </a:ln>
                <a:effectLst/>
              </a:rPr>
              <a:t> with varied outcomes—some successful, some with failures or no landing attempts.</a:t>
            </a:r>
          </a:p>
          <a:p>
            <a:pPr marL="0" marR="0" lvl="0" fontAlgn="base">
              <a:spcBef>
                <a:spcPct val="0"/>
              </a:spcBef>
              <a:spcAft>
                <a:spcPct val="0"/>
              </a:spcAft>
              <a:buClrTx/>
              <a:buSzTx/>
              <a:tabLst/>
            </a:pPr>
            <a:r>
              <a:rPr kumimoji="0" lang="en-US" altLang="en-US" sz="1500" b="0" i="0" u="none" strike="noStrike" cap="none" normalizeH="0" baseline="0">
                <a:ln>
                  <a:noFill/>
                </a:ln>
                <a:effectLst/>
              </a:rPr>
              <a:t>This helps trace </a:t>
            </a:r>
            <a:r>
              <a:rPr kumimoji="0" lang="en-US" altLang="en-US" sz="1500" b="1" i="0" u="none" strike="noStrike" cap="none" normalizeH="0" baseline="0">
                <a:ln>
                  <a:noFill/>
                </a:ln>
                <a:effectLst/>
              </a:rPr>
              <a:t>mission history</a:t>
            </a:r>
            <a:r>
              <a:rPr kumimoji="0" lang="en-US" altLang="en-US" sz="1500" b="0" i="0" u="none" strike="noStrike" cap="none" normalizeH="0" baseline="0">
                <a:ln>
                  <a:noFill/>
                </a:ln>
                <a:effectLst/>
              </a:rPr>
              <a:t> and </a:t>
            </a:r>
            <a:r>
              <a:rPr kumimoji="0" lang="en-US" altLang="en-US" sz="1500" b="1" i="0" u="none" strike="noStrike" cap="none" normalizeH="0" baseline="0">
                <a:ln>
                  <a:noFill/>
                </a:ln>
                <a:effectLst/>
              </a:rPr>
              <a:t>performance evolution</a:t>
            </a:r>
            <a:r>
              <a:rPr kumimoji="0" lang="en-US" altLang="en-US" sz="1500" b="0" i="0" u="none" strike="noStrike" cap="none" normalizeH="0" baseline="0">
                <a:ln>
                  <a:noFill/>
                </a:ln>
                <a:effectLst/>
              </a:rPr>
              <a:t> of launches from CCA-prefixed sites.</a:t>
            </a:r>
          </a:p>
          <a:p>
            <a:endParaRPr lang="en-US" sz="15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240"/>
            <a:ext cx="9745589" cy="1701347"/>
          </a:xfrm>
          <a:prstGeom prst="rect">
            <a:avLst/>
          </a:prstGeom>
        </p:spPr>
        <p:txBody>
          <a:bodyPr>
            <a:normAutofit lnSpcReduction="10000"/>
          </a:bodyPr>
          <a:lstStyle/>
          <a:p>
            <a:pPr>
              <a:buNone/>
            </a:pPr>
            <a:r>
              <a:rPr lang="en-US" sz="2000" dirty="0">
                <a:solidFill>
                  <a:srgbClr val="002060"/>
                </a:solidFill>
              </a:rPr>
              <a:t>This means that all launches </a:t>
            </a:r>
            <a:r>
              <a:rPr lang="en-US" sz="2000" b="1" dirty="0">
                <a:solidFill>
                  <a:srgbClr val="002060"/>
                </a:solidFill>
              </a:rPr>
              <a:t>commissioned by NASA under the CRS program</a:t>
            </a:r>
            <a:r>
              <a:rPr lang="en-US" sz="2000" dirty="0">
                <a:solidFill>
                  <a:srgbClr val="002060"/>
                </a:solidFill>
              </a:rPr>
              <a:t> (Commercial Resupply Services) have carried a </a:t>
            </a:r>
            <a:r>
              <a:rPr lang="en-US" sz="2000" b="1" dirty="0">
                <a:solidFill>
                  <a:srgbClr val="002060"/>
                </a:solidFill>
              </a:rPr>
              <a:t>combined total of 45,596 kg</a:t>
            </a:r>
            <a:r>
              <a:rPr lang="en-US" sz="2000" dirty="0">
                <a:solidFill>
                  <a:srgbClr val="002060"/>
                </a:solidFill>
              </a:rPr>
              <a:t> of payload into orbit.</a:t>
            </a:r>
          </a:p>
          <a:p>
            <a:pPr>
              <a:buNone/>
            </a:pPr>
            <a:endParaRPr lang="en-US" sz="2000" dirty="0">
              <a:solidFill>
                <a:srgbClr val="002060"/>
              </a:solidFill>
            </a:endParaRPr>
          </a:p>
          <a:p>
            <a:r>
              <a:rPr lang="en-US" sz="2000" dirty="0">
                <a:solidFill>
                  <a:srgbClr val="002060"/>
                </a:solidFill>
              </a:rPr>
              <a:t>This reflects the </a:t>
            </a:r>
            <a:r>
              <a:rPr lang="en-US" sz="2000" b="1" dirty="0">
                <a:solidFill>
                  <a:srgbClr val="002060"/>
                </a:solidFill>
              </a:rPr>
              <a:t>total cargo weight</a:t>
            </a:r>
            <a:r>
              <a:rPr lang="en-US" sz="2000" dirty="0">
                <a:solidFill>
                  <a:srgbClr val="002060"/>
                </a:solidFill>
              </a:rPr>
              <a:t> SpaceX delivered for NASA’s ISS resupply missions using Falcon rockets.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2550654-D000-609E-D97D-278B2B16255D}"/>
              </a:ext>
            </a:extLst>
          </p:cNvPr>
          <p:cNvPicPr>
            <a:picLocks noChangeAspect="1"/>
          </p:cNvPicPr>
          <p:nvPr/>
        </p:nvPicPr>
        <p:blipFill>
          <a:blip r:embed="rId3"/>
          <a:stretch>
            <a:fillRect/>
          </a:stretch>
        </p:blipFill>
        <p:spPr>
          <a:xfrm>
            <a:off x="926606" y="3719590"/>
            <a:ext cx="9588993" cy="230598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Average Payload Mass by F9 v1.1</a:t>
            </a:r>
          </a:p>
        </p:txBody>
      </p:sp>
      <p:sp>
        <p:nvSpPr>
          <p:cNvPr id="37" name="Rectangle 3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a:spcBef>
                <a:spcPts val="1400"/>
              </a:spcBef>
            </a:pPr>
            <a:r>
              <a:rPr lang="en-US" sz="2000"/>
              <a:t>The </a:t>
            </a:r>
            <a:r>
              <a:rPr lang="en-US" sz="2000" b="1"/>
              <a:t>F9 v1.1</a:t>
            </a:r>
            <a:r>
              <a:rPr lang="en-US" sz="2000"/>
              <a:t> booster version carried payloads with an </a:t>
            </a:r>
            <a:r>
              <a:rPr lang="en-US" sz="2000" b="1"/>
              <a:t>average weight of approximately 2,928.4 kg</a:t>
            </a:r>
            <a:r>
              <a:rPr lang="en-US" sz="2000"/>
              <a:t> per launch. This value gives insight into the typical performance capacity of this Falcon 9 upgrade, which was an important transitional version in SpaceX's rocket development.</a:t>
            </a:r>
          </a:p>
        </p:txBody>
      </p:sp>
      <p:pic>
        <p:nvPicPr>
          <p:cNvPr id="6" name="Picture 5">
            <a:extLst>
              <a:ext uri="{FF2B5EF4-FFF2-40B4-BE49-F238E27FC236}">
                <a16:creationId xmlns:a16="http://schemas.microsoft.com/office/drawing/2014/main" id="{80A4E44E-198D-E2DC-41AE-A309571E20B0}"/>
              </a:ext>
            </a:extLst>
          </p:cNvPr>
          <p:cNvPicPr>
            <a:picLocks noChangeAspect="1"/>
          </p:cNvPicPr>
          <p:nvPr/>
        </p:nvPicPr>
        <p:blipFill>
          <a:blip r:embed="rId2"/>
          <a:stretch>
            <a:fillRect/>
          </a:stretch>
        </p:blipFill>
        <p:spPr>
          <a:xfrm>
            <a:off x="5911532" y="3839226"/>
            <a:ext cx="5150277" cy="1004302"/>
          </a:xfrm>
          <a:prstGeom prst="rect">
            <a:avLst/>
          </a:prstGeom>
        </p:spPr>
      </p:pic>
      <p:sp>
        <p:nvSpPr>
          <p:cNvPr id="39" name="Rectangle 3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First Successful Ground Landing Date</a:t>
            </a:r>
          </a:p>
        </p:txBody>
      </p:sp>
      <p:sp>
        <p:nvSpPr>
          <p:cNvPr id="24" name="Rectangle 2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a:spcBef>
                <a:spcPts val="1400"/>
              </a:spcBef>
            </a:pPr>
            <a:r>
              <a:rPr lang="en-US" sz="2000"/>
              <a:t>This result tells us that </a:t>
            </a:r>
            <a:r>
              <a:rPr lang="en-US" sz="2000" b="1"/>
              <a:t>SpaceX's first successful ground pad landing</a:t>
            </a:r>
            <a:r>
              <a:rPr lang="en-US" sz="2000"/>
              <a:t> occurred on </a:t>
            </a:r>
            <a:r>
              <a:rPr lang="en-US" sz="2000" b="1"/>
              <a:t>December 22, 2015</a:t>
            </a:r>
            <a:r>
              <a:rPr lang="en-US" sz="2000"/>
              <a:t>.This was a historic milestone for reusable rocket technology and marked the first time a Falcon 9 booster was </a:t>
            </a:r>
            <a:r>
              <a:rPr lang="en-US" sz="2000" b="1"/>
              <a:t>successfully recovered</a:t>
            </a:r>
            <a:r>
              <a:rPr lang="en-US" sz="2000"/>
              <a:t> on land, changing the economics of spaceflight</a:t>
            </a:r>
          </a:p>
        </p:txBody>
      </p:sp>
      <p:pic>
        <p:nvPicPr>
          <p:cNvPr id="6" name="Picture 5">
            <a:extLst>
              <a:ext uri="{FF2B5EF4-FFF2-40B4-BE49-F238E27FC236}">
                <a16:creationId xmlns:a16="http://schemas.microsoft.com/office/drawing/2014/main" id="{74E20158-8DA3-F186-C432-C8CC5654BE2B}"/>
              </a:ext>
            </a:extLst>
          </p:cNvPr>
          <p:cNvPicPr>
            <a:picLocks noChangeAspect="1"/>
          </p:cNvPicPr>
          <p:nvPr/>
        </p:nvPicPr>
        <p:blipFill>
          <a:blip r:embed="rId2"/>
          <a:stretch>
            <a:fillRect/>
          </a:stretch>
        </p:blipFill>
        <p:spPr>
          <a:xfrm>
            <a:off x="5911532" y="2801714"/>
            <a:ext cx="5150277" cy="3314077"/>
          </a:xfrm>
          <a:prstGeom prst="rect">
            <a:avLst/>
          </a:prstGeom>
        </p:spPr>
      </p:pic>
      <p:sp>
        <p:nvSpPr>
          <p:cNvPr id="26"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dirty="0">
                <a:solidFill>
                  <a:schemeClr val="tx1"/>
                </a:solidFill>
                <a:latin typeface="+mj-lt"/>
                <a:ea typeface="+mj-ea"/>
                <a:cs typeface="+mj-cs"/>
              </a:rPr>
              <a:t>Successful Drone Ship Landing with Payload between 4000 and 6000</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2000"/>
              <a:t>These four boosters are all </a:t>
            </a:r>
            <a:r>
              <a:rPr lang="en-US" sz="2000" b="1"/>
              <a:t>Falcon 9 Full Thrust (FT)</a:t>
            </a:r>
            <a:r>
              <a:rPr lang="en-US" sz="2000"/>
              <a:t> versions that successfully landed on drone ships while carrying </a:t>
            </a:r>
            <a:r>
              <a:rPr lang="en-US" sz="2000" b="1"/>
              <a:t>medium-weight payloads (4000–6000 kg)</a:t>
            </a:r>
            <a:r>
              <a:rPr lang="en-US" sz="2000"/>
              <a:t>.</a:t>
            </a:r>
          </a:p>
          <a:p>
            <a:pPr>
              <a:spcBef>
                <a:spcPts val="1400"/>
              </a:spcBef>
            </a:pPr>
            <a:r>
              <a:rPr lang="en-US" sz="2000"/>
              <a:t>This showcases their </a:t>
            </a:r>
            <a:r>
              <a:rPr lang="en-US" sz="2000" b="1"/>
              <a:t>reusability and performance reliability</a:t>
            </a:r>
            <a:r>
              <a:rPr lang="en-US" sz="2000"/>
              <a:t> in missions that required sea-based recovery, which is typically used for higher-velocity launches.</a:t>
            </a: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7E5F6B0-7A78-B44E-2E02-D3C7E97DA711}"/>
              </a:ext>
            </a:extLst>
          </p:cNvPr>
          <p:cNvPicPr>
            <a:picLocks noChangeAspect="1"/>
          </p:cNvPicPr>
          <p:nvPr/>
        </p:nvPicPr>
        <p:blipFill>
          <a:blip r:embed="rId2"/>
          <a:srcRect l="17564" r="49168" b="1"/>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Total Number of Successful and Failure Mission Outcomes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pPr marL="0" marR="0" lvl="0" fontAlgn="base">
              <a:spcBef>
                <a:spcPct val="0"/>
              </a:spcBef>
              <a:spcAft>
                <a:spcPct val="0"/>
              </a:spcAft>
              <a:buClrTx/>
              <a:buSzTx/>
              <a:tabLst/>
            </a:pPr>
            <a:r>
              <a:rPr kumimoji="0" lang="en-US" altLang="en-US" sz="1600" b="1" i="0" u="none" strike="noStrike" cap="none" normalizeH="0" baseline="0">
                <a:ln>
                  <a:noFill/>
                </a:ln>
                <a:effectLst/>
              </a:rPr>
              <a:t>Success" appears twice</a:t>
            </a:r>
            <a:r>
              <a:rPr kumimoji="0" lang="en-US" altLang="en-US" sz="1600" b="0" i="0" u="none" strike="noStrike" cap="none" normalizeH="0" baseline="0">
                <a:ln>
                  <a:noFill/>
                </a:ln>
                <a:effectLst/>
              </a:rPr>
              <a:t> likely due to inconsistent spacing or formatting in the database.</a:t>
            </a:r>
          </a:p>
          <a:p>
            <a:pPr marL="0" marR="0" lvl="0" fontAlgn="base">
              <a:spcBef>
                <a:spcPct val="0"/>
              </a:spcBef>
              <a:spcAft>
                <a:spcPct val="0"/>
              </a:spcAft>
              <a:buClrTx/>
              <a:buSzTx/>
              <a:tabLst/>
            </a:pPr>
            <a:r>
              <a:rPr kumimoji="0" lang="en-US" altLang="en-US" sz="1600" b="0" i="0" u="none" strike="noStrike" cap="none" normalizeH="0" baseline="0">
                <a:ln>
                  <a:noFill/>
                </a:ln>
                <a:effectLst/>
              </a:rPr>
              <a:t>Combined, they indicate </a:t>
            </a:r>
            <a:r>
              <a:rPr kumimoji="0" lang="en-US" altLang="en-US" sz="1600" b="1" i="0" u="none" strike="noStrike" cap="none" normalizeH="0" baseline="0">
                <a:ln>
                  <a:noFill/>
                </a:ln>
                <a:effectLst/>
              </a:rPr>
              <a:t>99 successful missions</a:t>
            </a:r>
            <a:r>
              <a:rPr kumimoji="0" lang="en-US" altLang="en-US" sz="1600" b="0" i="0" u="none" strike="noStrike" cap="none" normalizeH="0" baseline="0">
                <a:ln>
                  <a:noFill/>
                </a:ln>
                <a:effectLst/>
              </a:rPr>
              <a:t>.</a:t>
            </a:r>
          </a:p>
          <a:p>
            <a:pPr marL="0" marR="0" lvl="0" fontAlgn="base">
              <a:spcBef>
                <a:spcPct val="0"/>
              </a:spcBef>
              <a:spcAft>
                <a:spcPct val="0"/>
              </a:spcAft>
              <a:buClrTx/>
              <a:buSzTx/>
              <a:tabLst/>
            </a:pPr>
            <a:endParaRPr kumimoji="0" lang="en-US" altLang="en-US" sz="1600" b="0" i="0" u="none" strike="noStrike" cap="none" normalizeH="0" baseline="0">
              <a:ln>
                <a:noFill/>
              </a:ln>
              <a:effectLst/>
            </a:endParaRPr>
          </a:p>
          <a:p>
            <a:pPr marL="0" marR="0" lvl="0" fontAlgn="base">
              <a:spcBef>
                <a:spcPct val="0"/>
              </a:spcBef>
              <a:spcAft>
                <a:spcPct val="0"/>
              </a:spcAft>
              <a:buClrTx/>
              <a:buSzTx/>
              <a:tabLst/>
            </a:pPr>
            <a:r>
              <a:rPr kumimoji="0" lang="en-US" altLang="en-US" sz="1600" b="0" i="0" u="none" strike="noStrike" cap="none" normalizeH="0" baseline="0">
                <a:ln>
                  <a:noFill/>
                </a:ln>
                <a:effectLst/>
              </a:rPr>
              <a:t>There is </a:t>
            </a:r>
            <a:r>
              <a:rPr kumimoji="0" lang="en-US" altLang="en-US" sz="1600" b="1" i="0" u="none" strike="noStrike" cap="none" normalizeH="0" baseline="0">
                <a:ln>
                  <a:noFill/>
                </a:ln>
                <a:effectLst/>
              </a:rPr>
              <a:t>1 failure in flight</a:t>
            </a:r>
            <a:r>
              <a:rPr kumimoji="0" lang="en-US" altLang="en-US" sz="1600" b="0" i="0" u="none" strike="noStrike" cap="none" normalizeH="0" baseline="0">
                <a:ln>
                  <a:noFill/>
                </a:ln>
                <a:effectLst/>
              </a:rPr>
              <a:t> and </a:t>
            </a:r>
            <a:r>
              <a:rPr kumimoji="0" lang="en-US" altLang="en-US" sz="1600" b="1" i="0" u="none" strike="noStrike" cap="none" normalizeH="0" baseline="0">
                <a:ln>
                  <a:noFill/>
                </a:ln>
                <a:effectLst/>
              </a:rPr>
              <a:t>1 partial/uncertain success</a:t>
            </a:r>
            <a:r>
              <a:rPr kumimoji="0" lang="en-US" altLang="en-US" sz="1600" b="0" i="0" u="none" strike="noStrike" cap="none" normalizeH="0" baseline="0">
                <a:ln>
                  <a:noFill/>
                </a:ln>
                <a:effectLst/>
              </a:rPr>
              <a:t> where payload status was unclear.</a:t>
            </a:r>
          </a:p>
          <a:p>
            <a:r>
              <a:rPr lang="en-US" sz="1600" b="1"/>
              <a:t>Summary of Totals:</a:t>
            </a:r>
          </a:p>
          <a:p>
            <a:r>
              <a:rPr lang="en-US" sz="1600"/>
              <a:t>✅ </a:t>
            </a:r>
            <a:r>
              <a:rPr lang="en-US" sz="1600" b="1"/>
              <a:t>Total Successes (including all forms)</a:t>
            </a:r>
            <a:r>
              <a:rPr lang="en-US" sz="1600"/>
              <a:t>: 99</a:t>
            </a:r>
          </a:p>
          <a:p>
            <a:r>
              <a:rPr lang="en-US" sz="1600"/>
              <a:t>❌ </a:t>
            </a:r>
            <a:r>
              <a:rPr lang="en-US" sz="1600" b="1"/>
              <a:t>Total Failures</a:t>
            </a:r>
            <a:r>
              <a:rPr lang="en-US" sz="1600"/>
              <a:t>: 1 (explicit)</a:t>
            </a:r>
          </a:p>
          <a:p>
            <a:r>
              <a:rPr lang="en-US" sz="1600"/>
              <a:t>⚠️ </a:t>
            </a:r>
            <a:r>
              <a:rPr lang="en-US" sz="1600" b="1"/>
              <a:t>Unclear Outcome</a:t>
            </a:r>
            <a:r>
              <a:rPr lang="en-US" sz="1600"/>
              <a:t>: 1</a:t>
            </a:r>
          </a:p>
          <a:p>
            <a:r>
              <a:rPr lang="en-US" sz="1600"/>
              <a:t>This shows a </a:t>
            </a:r>
            <a:r>
              <a:rPr lang="en-US" sz="1600" b="1"/>
              <a:t>very high mission success rate</a:t>
            </a:r>
            <a:r>
              <a:rPr lang="en-US" sz="1600"/>
              <a:t>, supporting the reliability of the SpaceX launch program.</a:t>
            </a:r>
          </a:p>
          <a:p>
            <a:pPr marL="0" marR="0" lvl="0" fontAlgn="base">
              <a:spcBef>
                <a:spcPct val="0"/>
              </a:spcBef>
              <a:spcAft>
                <a:spcPct val="0"/>
              </a:spcAft>
              <a:buClrTx/>
              <a:buSzTx/>
              <a:tabLst/>
            </a:pPr>
            <a:endParaRPr kumimoji="0" lang="en-US" altLang="en-US" sz="1600" b="0" i="0" u="none" strike="noStrike" cap="none" normalizeH="0" baseline="0">
              <a:ln>
                <a:noFill/>
              </a:ln>
              <a:effectLst/>
            </a:endParaRP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3B81098-7170-E73F-964E-2C7B22201096}"/>
              </a:ext>
            </a:extLst>
          </p:cNvPr>
          <p:cNvPicPr>
            <a:picLocks noChangeAspect="1"/>
          </p:cNvPicPr>
          <p:nvPr/>
        </p:nvPicPr>
        <p:blipFill>
          <a:blip r:embed="rId2"/>
          <a:srcRect l="1473" r="67837" b="1"/>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Boosters Carried Maximum Payload</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pPr marL="0" marR="0" lvl="0" fontAlgn="base">
              <a:spcBef>
                <a:spcPct val="0"/>
              </a:spcBef>
              <a:spcAft>
                <a:spcPts val="600"/>
              </a:spcAft>
              <a:buClrTx/>
              <a:buSzTx/>
              <a:tabLst/>
            </a:pPr>
            <a:r>
              <a:rPr kumimoji="0" lang="en-US" altLang="en-US" sz="2000" b="0" i="0" u="none" strike="noStrike" cap="none" normalizeH="0" baseline="0">
                <a:ln>
                  <a:noFill/>
                </a:ln>
                <a:effectLst/>
              </a:rPr>
              <a:t>All listed boosters are </a:t>
            </a:r>
            <a:r>
              <a:rPr kumimoji="0" lang="en-US" altLang="en-US" sz="2000" b="1" i="0" u="none" strike="noStrike" cap="none" normalizeH="0" baseline="0">
                <a:ln>
                  <a:noFill/>
                </a:ln>
                <a:effectLst/>
              </a:rPr>
              <a:t>Falcon 9 Block 5 (F9 B5)</a:t>
            </a:r>
            <a:r>
              <a:rPr kumimoji="0" lang="en-US" altLang="en-US" sz="2000" b="0" i="0" u="none" strike="noStrike" cap="none" normalizeH="0" baseline="0">
                <a:ln>
                  <a:noFill/>
                </a:ln>
                <a:effectLst/>
              </a:rPr>
              <a:t>, which is SpaceX’s </a:t>
            </a:r>
            <a:r>
              <a:rPr kumimoji="0" lang="en-US" altLang="en-US" sz="2000" b="1" i="0" u="none" strike="noStrike" cap="none" normalizeH="0" baseline="0">
                <a:ln>
                  <a:noFill/>
                </a:ln>
                <a:effectLst/>
              </a:rPr>
              <a:t>most powerful and reusable booster version</a:t>
            </a:r>
            <a:r>
              <a:rPr kumimoji="0" lang="en-US" altLang="en-US" sz="2000" b="0" i="0" u="none" strike="noStrike" cap="none" normalizeH="0" baseline="0">
                <a:ln>
                  <a:noFill/>
                </a:ln>
                <a:effectLst/>
              </a:rPr>
              <a:t>.</a:t>
            </a:r>
          </a:p>
          <a:p>
            <a:pPr marL="0" marR="0" lvl="0" fontAlgn="base">
              <a:spcBef>
                <a:spcPct val="0"/>
              </a:spcBef>
              <a:spcAft>
                <a:spcPts val="600"/>
              </a:spcAft>
              <a:buClrTx/>
              <a:buSzTx/>
              <a:tabLst/>
            </a:pPr>
            <a:r>
              <a:rPr kumimoji="0" lang="en-US" altLang="en-US" sz="2000" b="0" i="0" u="none" strike="noStrike" cap="none" normalizeH="0" baseline="0">
                <a:ln>
                  <a:noFill/>
                </a:ln>
                <a:effectLst/>
              </a:rPr>
              <a:t>The same payload value was likely flown multiple times by different </a:t>
            </a:r>
            <a:r>
              <a:rPr kumimoji="0" lang="en-US" altLang="en-US" sz="2000" b="1" i="0" u="none" strike="noStrike" cap="none" normalizeH="0" baseline="0">
                <a:ln>
                  <a:noFill/>
                </a:ln>
                <a:effectLst/>
              </a:rPr>
              <a:t>core IDs or reuse counts</a:t>
            </a:r>
            <a:r>
              <a:rPr kumimoji="0" lang="en-US" altLang="en-US" sz="2000" b="0" i="0" u="none" strike="noStrike" cap="none" normalizeH="0" baseline="0">
                <a:ln>
                  <a:noFill/>
                </a:ln>
                <a:effectLst/>
              </a:rPr>
              <a:t> of Block 5 boosters.</a:t>
            </a:r>
          </a:p>
          <a:p>
            <a:pPr marL="0" marR="0" lvl="0" fontAlgn="base">
              <a:spcBef>
                <a:spcPct val="0"/>
              </a:spcBef>
              <a:spcAft>
                <a:spcPts val="600"/>
              </a:spcAft>
              <a:buClrTx/>
              <a:buSzTx/>
              <a:tabLst/>
            </a:pPr>
            <a:r>
              <a:rPr kumimoji="0" lang="en-US" altLang="en-US" sz="2000" b="0" i="0" u="none" strike="noStrike" cap="none" normalizeH="0" baseline="0">
                <a:ln>
                  <a:noFill/>
                </a:ln>
                <a:effectLst/>
              </a:rPr>
              <a:t>This confirms that </a:t>
            </a:r>
            <a:r>
              <a:rPr kumimoji="0" lang="en-US" altLang="en-US" sz="2000" b="1" i="0" u="none" strike="noStrike" cap="none" normalizeH="0" baseline="0">
                <a:ln>
                  <a:noFill/>
                </a:ln>
                <a:effectLst/>
              </a:rPr>
              <a:t>F9 B5</a:t>
            </a:r>
            <a:r>
              <a:rPr kumimoji="0" lang="en-US" altLang="en-US" sz="2000" b="0" i="0" u="none" strike="noStrike" cap="none" normalizeH="0" baseline="0">
                <a:ln>
                  <a:noFill/>
                </a:ln>
                <a:effectLst/>
              </a:rPr>
              <a:t> is the workhorse for heavy payload missions.</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C181C96-53A0-4817-391A-4E1DE7807D5E}"/>
              </a:ext>
            </a:extLst>
          </p:cNvPr>
          <p:cNvPicPr>
            <a:picLocks noChangeAspect="1"/>
          </p:cNvPicPr>
          <p:nvPr/>
        </p:nvPicPr>
        <p:blipFill>
          <a:blip r:embed="rId2"/>
          <a:srcRect l="3612" r="47904"/>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2015 Launch Records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r>
              <a:rPr lang="en-US" sz="1900"/>
              <a:t>This output tells us:</a:t>
            </a:r>
          </a:p>
          <a:p>
            <a:r>
              <a:rPr lang="en-US" sz="1900"/>
              <a:t>There were </a:t>
            </a:r>
            <a:r>
              <a:rPr lang="en-US" sz="1900" b="1"/>
              <a:t>two failed drone ship landings</a:t>
            </a:r>
            <a:r>
              <a:rPr lang="en-US" sz="1900"/>
              <a:t> in </a:t>
            </a:r>
            <a:r>
              <a:rPr lang="en-US" sz="1900" b="1"/>
              <a:t>2015</a:t>
            </a:r>
            <a:r>
              <a:rPr lang="en-US" sz="1900"/>
              <a:t>.</a:t>
            </a:r>
          </a:p>
          <a:p>
            <a:r>
              <a:rPr lang="en-US" sz="1900"/>
              <a:t>Both occurred from </a:t>
            </a:r>
            <a:r>
              <a:rPr lang="en-US" sz="1900" b="1"/>
              <a:t>CCAFS LC-40</a:t>
            </a:r>
            <a:r>
              <a:rPr lang="en-US" sz="1900"/>
              <a:t> (Cape Canaveral Air Force Station).</a:t>
            </a:r>
          </a:p>
          <a:p>
            <a:r>
              <a:rPr lang="en-US" sz="1900"/>
              <a:t>The boosters involved were:</a:t>
            </a:r>
          </a:p>
          <a:p>
            <a:pPr marL="742950" lvl="1"/>
            <a:r>
              <a:rPr lang="en-US" sz="1900" b="1"/>
              <a:t>F9 v1.1 B1012</a:t>
            </a:r>
            <a:r>
              <a:rPr lang="en-US" sz="1900"/>
              <a:t> (failed in </a:t>
            </a:r>
            <a:r>
              <a:rPr lang="en-US" sz="1900" b="1"/>
              <a:t>January</a:t>
            </a:r>
            <a:r>
              <a:rPr lang="en-US" sz="1900"/>
              <a:t>)</a:t>
            </a:r>
          </a:p>
          <a:p>
            <a:pPr marL="742950" lvl="1"/>
            <a:r>
              <a:rPr lang="en-US" sz="1900" b="1"/>
              <a:t>F9 v1.1 B1015</a:t>
            </a:r>
            <a:r>
              <a:rPr lang="en-US" sz="1900"/>
              <a:t> (failed in </a:t>
            </a:r>
            <a:r>
              <a:rPr lang="en-US" sz="1900" b="1"/>
              <a:t>April</a:t>
            </a:r>
            <a:r>
              <a:rPr lang="en-US" sz="1900"/>
              <a:t>)</a:t>
            </a:r>
          </a:p>
          <a:p>
            <a:r>
              <a:rPr lang="en-US" sz="1900"/>
              <a:t>These results reflect SpaceX's early experimentation phase with </a:t>
            </a:r>
            <a:r>
              <a:rPr lang="en-US" sz="1900" b="1"/>
              <a:t>autonomous drone ship landings</a:t>
            </a:r>
            <a:r>
              <a:rPr lang="en-US" sz="1900"/>
              <a:t>, just before the first successful drone recovery in 2016.</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D357E37-5E5B-B976-A522-BD05EAD648ED}"/>
              </a:ext>
            </a:extLst>
          </p:cNvPr>
          <p:cNvPicPr>
            <a:picLocks noChangeAspect="1"/>
          </p:cNvPicPr>
          <p:nvPr/>
        </p:nvPicPr>
        <p:blipFill>
          <a:blip r:embed="rId2"/>
          <a:srcRect r="48420" b="-2"/>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a:solidFill>
                  <a:schemeClr val="tx1"/>
                </a:solidFill>
                <a:latin typeface="+mj-lt"/>
                <a:ea typeface="+mj-ea"/>
                <a:cs typeface="+mj-cs"/>
              </a:rPr>
              <a:t>Rank Landing Outcomes Between 2010-06-04 and 2017-03-20</a:t>
            </a:r>
          </a:p>
        </p:txBody>
      </p:sp>
      <p:grpSp>
        <p:nvGrpSpPr>
          <p:cNvPr id="20"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pPr marL="0" marR="0" lvl="0" fontAlgn="base">
              <a:spcBef>
                <a:spcPct val="0"/>
              </a:spcBef>
              <a:spcAft>
                <a:spcPts val="600"/>
              </a:spcAft>
              <a:buClrTx/>
              <a:buSzTx/>
              <a:tabLst/>
            </a:pPr>
            <a:r>
              <a:rPr lang="en-US" sz="1100"/>
              <a:t>The SQL query retrieves and ranks the frequency of different </a:t>
            </a:r>
            <a:r>
              <a:rPr lang="en-US" sz="1100" b="1"/>
              <a:t>landing outcomes</a:t>
            </a:r>
            <a:r>
              <a:rPr lang="en-US" sz="1100"/>
              <a:t> for SpaceX missions launched between </a:t>
            </a:r>
            <a:r>
              <a:rPr lang="en-US" sz="1100" b="1"/>
              <a:t>2010-06-04</a:t>
            </a:r>
            <a:r>
              <a:rPr lang="en-US" sz="1100"/>
              <a:t> and </a:t>
            </a:r>
            <a:r>
              <a:rPr lang="en-US" sz="1100" b="1"/>
              <a:t>2017-03-20</a:t>
            </a:r>
            <a:r>
              <a:rPr lang="en-US" sz="1100"/>
              <a:t>:</a:t>
            </a:r>
            <a:endParaRPr kumimoji="0" lang="en-US" altLang="en-US" sz="1100" b="1" i="0" u="none" strike="noStrike" cap="none" normalizeH="0" baseline="0">
              <a:ln>
                <a:noFill/>
              </a:ln>
              <a:effectLst/>
            </a:endParaRPr>
          </a:p>
          <a:p>
            <a:pPr marL="0" marR="0" lvl="0" fontAlgn="base">
              <a:spcBef>
                <a:spcPct val="0"/>
              </a:spcBef>
              <a:spcAft>
                <a:spcPts val="600"/>
              </a:spcAft>
              <a:buClrTx/>
              <a:buSzTx/>
              <a:tabLst/>
            </a:pPr>
            <a:r>
              <a:rPr kumimoji="0" lang="en-US" altLang="en-US" sz="1100" b="1" i="0" u="none" strike="noStrike" cap="none" normalizeH="0" baseline="0">
                <a:ln>
                  <a:noFill/>
                </a:ln>
                <a:effectLst/>
              </a:rPr>
              <a:t>No attempt (10)</a:t>
            </a:r>
            <a:r>
              <a:rPr kumimoji="0" lang="en-US" altLang="en-US" sz="1100" b="0" i="0" u="none" strike="noStrike" cap="none" normalizeH="0" baseline="0">
                <a:ln>
                  <a:noFill/>
                </a:ln>
                <a:effectLst/>
              </a:rPr>
              <a:t> is the most common outcome in this period, typical of early SpaceX launches before recovery technology was widely implemented.</a:t>
            </a:r>
          </a:p>
          <a:p>
            <a:pPr marL="0" marR="0" lvl="0" fontAlgn="base">
              <a:spcBef>
                <a:spcPct val="0"/>
              </a:spcBef>
              <a:spcAft>
                <a:spcPts val="600"/>
              </a:spcAft>
              <a:buClrTx/>
              <a:buSzTx/>
              <a:tabLst/>
            </a:pPr>
            <a:r>
              <a:rPr kumimoji="0" lang="en-US" altLang="en-US" sz="1100" b="1" i="0" u="none" strike="noStrike" cap="none" normalizeH="0" baseline="0">
                <a:ln>
                  <a:noFill/>
                </a:ln>
                <a:effectLst/>
              </a:rPr>
              <a:t>Success and failure on drone ships (5 each)</a:t>
            </a:r>
            <a:r>
              <a:rPr kumimoji="0" lang="en-US" altLang="en-US" sz="1100" b="0" i="0" u="none" strike="noStrike" cap="none" normalizeH="0" baseline="0">
                <a:ln>
                  <a:noFill/>
                </a:ln>
                <a:effectLst/>
              </a:rPr>
              <a:t> indicate the </a:t>
            </a:r>
            <a:r>
              <a:rPr kumimoji="0" lang="en-US" altLang="en-US" sz="1100" b="1" i="0" u="none" strike="noStrike" cap="none" normalizeH="0" baseline="0">
                <a:ln>
                  <a:noFill/>
                </a:ln>
                <a:effectLst/>
              </a:rPr>
              <a:t>experimental phase</a:t>
            </a:r>
            <a:r>
              <a:rPr kumimoji="0" lang="en-US" altLang="en-US" sz="1100" b="0" i="0" u="none" strike="noStrike" cap="none" normalizeH="0" baseline="0">
                <a:ln>
                  <a:noFill/>
                </a:ln>
                <a:effectLst/>
              </a:rPr>
              <a:t> of landing boosters at sea.</a:t>
            </a:r>
          </a:p>
          <a:p>
            <a:pPr marL="0" marR="0" lvl="0" fontAlgn="base">
              <a:spcBef>
                <a:spcPct val="0"/>
              </a:spcBef>
              <a:spcAft>
                <a:spcPts val="600"/>
              </a:spcAft>
              <a:buClrTx/>
              <a:buSzTx/>
              <a:tabLst/>
            </a:pPr>
            <a:r>
              <a:rPr kumimoji="0" lang="en-US" altLang="en-US" sz="1100" b="1" i="0" u="none" strike="noStrike" cap="none" normalizeH="0" baseline="0">
                <a:ln>
                  <a:noFill/>
                </a:ln>
                <a:effectLst/>
              </a:rPr>
              <a:t>Ground pad successes (3)</a:t>
            </a:r>
            <a:r>
              <a:rPr kumimoji="0" lang="en-US" altLang="en-US" sz="1100" b="0" i="0" u="none" strike="noStrike" cap="none" normalizeH="0" baseline="0">
                <a:ln>
                  <a:noFill/>
                </a:ln>
                <a:effectLst/>
              </a:rPr>
              <a:t> show emerging reliability with land-based recovery, beginning around 2015.</a:t>
            </a:r>
          </a:p>
          <a:p>
            <a:pPr marL="0" marR="0" lvl="0" fontAlgn="base">
              <a:spcBef>
                <a:spcPct val="0"/>
              </a:spcBef>
              <a:spcAft>
                <a:spcPts val="600"/>
              </a:spcAft>
              <a:buClrTx/>
              <a:buSzTx/>
              <a:tabLst/>
            </a:pPr>
            <a:r>
              <a:rPr kumimoji="0" lang="en-US" altLang="en-US" sz="1100" b="1" i="0" u="none" strike="noStrike" cap="none" normalizeH="0" baseline="0">
                <a:ln>
                  <a:noFill/>
                </a:ln>
                <a:effectLst/>
              </a:rPr>
              <a:t>Controlled and uncontrolled ocean landings</a:t>
            </a:r>
            <a:r>
              <a:rPr kumimoji="0" lang="en-US" altLang="en-US" sz="1100" b="0" i="0" u="none" strike="noStrike" cap="none" normalizeH="0" baseline="0">
                <a:ln>
                  <a:noFill/>
                </a:ln>
                <a:effectLst/>
              </a:rPr>
              <a:t> reflect intermediate efforts before drone ship recovery became more standardized.</a:t>
            </a:r>
          </a:p>
          <a:p>
            <a:pPr marL="0" marR="0" lvl="0" fontAlgn="base">
              <a:spcBef>
                <a:spcPct val="0"/>
              </a:spcBef>
              <a:spcAft>
                <a:spcPts val="600"/>
              </a:spcAft>
              <a:buClrTx/>
              <a:buSzTx/>
              <a:tabLst/>
            </a:pPr>
            <a:r>
              <a:rPr kumimoji="0" lang="en-US" altLang="en-US" sz="1100" b="1" i="0" u="none" strike="noStrike" cap="none" normalizeH="0" baseline="0">
                <a:ln>
                  <a:noFill/>
                </a:ln>
                <a:effectLst/>
              </a:rPr>
              <a:t>Failures with parachutes and precluded landings</a:t>
            </a:r>
            <a:r>
              <a:rPr kumimoji="0" lang="en-US" altLang="en-US" sz="1100" b="0" i="0" u="none" strike="noStrike" cap="none" normalizeH="0" baseline="0">
                <a:ln>
                  <a:noFill/>
                </a:ln>
                <a:effectLst/>
              </a:rPr>
              <a:t> were rare but represent alternative or aborted landing methods.</a:t>
            </a:r>
          </a:p>
          <a:p>
            <a:pPr marL="0" marR="0" lvl="0" fontAlgn="base">
              <a:spcBef>
                <a:spcPct val="0"/>
              </a:spcBef>
              <a:spcAft>
                <a:spcPts val="600"/>
              </a:spcAft>
              <a:buClrTx/>
              <a:buSzTx/>
              <a:tabLst/>
            </a:pPr>
            <a:endParaRPr lang="en-US" altLang="en-US" sz="1100"/>
          </a:p>
          <a:p>
            <a:pPr marL="0" marR="0" lvl="0" fontAlgn="base">
              <a:spcBef>
                <a:spcPct val="0"/>
              </a:spcBef>
              <a:spcAft>
                <a:spcPts val="600"/>
              </a:spcAft>
              <a:buClrTx/>
              <a:buSzTx/>
              <a:tabLst/>
            </a:pPr>
            <a:r>
              <a:rPr lang="en-US" sz="1100"/>
              <a:t>This breakdown gives insight into </a:t>
            </a:r>
            <a:r>
              <a:rPr lang="en-US" sz="1100" b="1"/>
              <a:t>how SpaceX evolved its booster recovery strategies</a:t>
            </a:r>
            <a:r>
              <a:rPr lang="en-US" sz="1100"/>
              <a:t>, from no attempts to complex drone ship operations. It marks a significant shift toward reusability during this foundational period.</a:t>
            </a:r>
            <a:endParaRPr kumimoji="0" lang="en-US" altLang="en-US" sz="1100" b="0" i="0" u="none" strike="noStrike" cap="none" normalizeH="0" baseline="0">
              <a:ln>
                <a:noFill/>
              </a:ln>
              <a:effectLst/>
            </a:endParaRPr>
          </a:p>
        </p:txBody>
      </p:sp>
      <p:sp>
        <p:nvSpPr>
          <p:cNvPr id="26"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79E04C8-9A76-A8A5-55A0-612E25532DFE}"/>
              </a:ext>
            </a:extLst>
          </p:cNvPr>
          <p:cNvPicPr>
            <a:picLocks noChangeAspect="1"/>
          </p:cNvPicPr>
          <p:nvPr/>
        </p:nvPicPr>
        <p:blipFill>
          <a:blip r:embed="rId2"/>
          <a:srcRect r="61573" b="-1"/>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126573-A983-C98A-9DD7-CAD8522F02C8}"/>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2DEE7D57-BCB4-BD7E-B559-03A81F37DA54}"/>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10" name="Content Placeholder 2">
            <a:extLst>
              <a:ext uri="{FF2B5EF4-FFF2-40B4-BE49-F238E27FC236}">
                <a16:creationId xmlns:a16="http://schemas.microsoft.com/office/drawing/2014/main" id="{510BE12D-EDC5-AFDC-92BE-A58095D6972B}"/>
              </a:ext>
            </a:extLst>
          </p:cNvPr>
          <p:cNvSpPr txBox="1">
            <a:spLocks/>
          </p:cNvSpPr>
          <p:nvPr/>
        </p:nvSpPr>
        <p:spPr>
          <a:xfrm>
            <a:off x="1167585" y="1891970"/>
            <a:ext cx="10099965" cy="4109585"/>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2000" b="1" dirty="0">
                <a:solidFill>
                  <a:srgbClr val="002060"/>
                </a:solidFill>
                <a:latin typeface="+mn-lt"/>
              </a:rPr>
              <a:t>Summary of All Results</a:t>
            </a:r>
          </a:p>
          <a:p>
            <a:pPr>
              <a:buFont typeface="Arial" panose="020B0604020202020204" pitchFamily="34" charset="0"/>
              <a:buChar char="•"/>
            </a:pPr>
            <a:r>
              <a:rPr lang="en-US" sz="2000" b="1" dirty="0">
                <a:solidFill>
                  <a:srgbClr val="002060"/>
                </a:solidFill>
                <a:latin typeface="+mn-lt"/>
              </a:rPr>
              <a:t>Key Insights</a:t>
            </a:r>
            <a:r>
              <a:rPr lang="en-US" sz="2000" dirty="0">
                <a:solidFill>
                  <a:srgbClr val="002060"/>
                </a:solidFill>
                <a:latin typeface="+mn-lt"/>
              </a:rPr>
              <a:t>:</a:t>
            </a:r>
          </a:p>
          <a:p>
            <a:pPr marL="742950" lvl="1">
              <a:buFont typeface="Arial" panose="020B0604020202020204" pitchFamily="34" charset="0"/>
              <a:buChar char="•"/>
            </a:pPr>
            <a:r>
              <a:rPr lang="en-US" sz="2000" dirty="0">
                <a:solidFill>
                  <a:srgbClr val="002060"/>
                </a:solidFill>
                <a:latin typeface="+mn-lt"/>
              </a:rPr>
              <a:t>Launch site and payload mass significantly influence mission success.</a:t>
            </a:r>
          </a:p>
          <a:p>
            <a:pPr marL="742950" lvl="1">
              <a:buFont typeface="Arial" panose="020B0604020202020204" pitchFamily="34" charset="0"/>
              <a:buChar char="•"/>
            </a:pPr>
            <a:r>
              <a:rPr lang="en-US" sz="2000" dirty="0">
                <a:solidFill>
                  <a:srgbClr val="002060"/>
                </a:solidFill>
                <a:latin typeface="+mn-lt"/>
              </a:rPr>
              <a:t>Certain orbits are associated with higher success probabilities.</a:t>
            </a:r>
          </a:p>
          <a:p>
            <a:pPr marL="742950" lvl="1">
              <a:buFont typeface="Arial" panose="020B0604020202020204" pitchFamily="34" charset="0"/>
              <a:buChar char="•"/>
            </a:pPr>
            <a:r>
              <a:rPr lang="en-US" sz="2000" dirty="0">
                <a:solidFill>
                  <a:srgbClr val="002060"/>
                </a:solidFill>
                <a:latin typeface="+mn-lt"/>
              </a:rPr>
              <a:t>Logistic Regression and Decision Trees yielded the highest predictive performance.</a:t>
            </a:r>
          </a:p>
          <a:p>
            <a:pPr marL="742950" lvl="1">
              <a:buFont typeface="Arial" panose="020B0604020202020204" pitchFamily="34" charset="0"/>
              <a:buChar char="•"/>
            </a:pPr>
            <a:endParaRPr lang="en-US" sz="2000" dirty="0">
              <a:solidFill>
                <a:srgbClr val="002060"/>
              </a:solidFill>
              <a:latin typeface="+mn-lt"/>
            </a:endParaRPr>
          </a:p>
          <a:p>
            <a:pPr>
              <a:buFont typeface="Arial" panose="020B0604020202020204" pitchFamily="34" charset="0"/>
              <a:buChar char="•"/>
            </a:pPr>
            <a:r>
              <a:rPr lang="en-US" sz="2000" b="1" dirty="0">
                <a:solidFill>
                  <a:srgbClr val="002060"/>
                </a:solidFill>
                <a:latin typeface="+mn-lt"/>
              </a:rPr>
              <a:t>Model Accuracy</a:t>
            </a:r>
            <a:r>
              <a:rPr lang="en-US" sz="2000" dirty="0">
                <a:solidFill>
                  <a:srgbClr val="002060"/>
                </a:solidFill>
                <a:latin typeface="+mn-lt"/>
              </a:rPr>
              <a:t>: Best-performing models achieved accuracy rates exceeding 85%, indicating robust predictive capabilities.</a:t>
            </a:r>
          </a:p>
          <a:p>
            <a:pPr marL="0" indent="0">
              <a:buNone/>
            </a:pPr>
            <a:endParaRPr lang="en-US" sz="2000" dirty="0">
              <a:solidFill>
                <a:srgbClr val="002060"/>
              </a:solidFill>
              <a:latin typeface="+mn-lt"/>
            </a:endParaRPr>
          </a:p>
          <a:p>
            <a:pPr>
              <a:buFont typeface="Arial" panose="020B0604020202020204" pitchFamily="34" charset="0"/>
              <a:buChar char="•"/>
            </a:pPr>
            <a:r>
              <a:rPr lang="en-US" sz="2000" b="1" dirty="0">
                <a:solidFill>
                  <a:srgbClr val="002060"/>
                </a:solidFill>
                <a:latin typeface="+mn-lt"/>
              </a:rPr>
              <a:t>Business Impact</a:t>
            </a:r>
            <a:r>
              <a:rPr lang="en-US" sz="2000" dirty="0">
                <a:solidFill>
                  <a:srgbClr val="002060"/>
                </a:solidFill>
                <a:latin typeface="+mn-lt"/>
              </a:rPr>
              <a:t>: The insights can guide SpaceX in planning future missions by identifying favorable conditions and mitigating risks, ultimately reducing costs and increasing mission reliability. This project demonstrates how data science can offer strategic advantages in the competitive landscape of commercial space exploration.</a:t>
            </a:r>
          </a:p>
        </p:txBody>
      </p:sp>
      <p:sp>
        <p:nvSpPr>
          <p:cNvPr id="4" name="Slide Number Placeholder 3">
            <a:extLst>
              <a:ext uri="{FF2B5EF4-FFF2-40B4-BE49-F238E27FC236}">
                <a16:creationId xmlns:a16="http://schemas.microsoft.com/office/drawing/2014/main" id="{880BB91C-8EF3-9680-C7EA-234148B511E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63910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4B219242-0240-23CB-47D9-57342C19EB39}"/>
              </a:ext>
            </a:extLst>
          </p:cNvPr>
          <p:cNvPicPr>
            <a:picLocks noChangeAspect="1"/>
          </p:cNvPicPr>
          <p:nvPr/>
        </p:nvPicPr>
        <p:blipFill>
          <a:blip r:embed="rId2"/>
          <a:stretch>
            <a:fillRect/>
          </a:stretch>
        </p:blipFill>
        <p:spPr>
          <a:xfrm>
            <a:off x="6541053" y="2144109"/>
            <a:ext cx="5402823" cy="327323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093114" y="1150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kern="1200" dirty="0">
                <a:solidFill>
                  <a:srgbClr val="00B0F0"/>
                </a:solidFill>
                <a:latin typeface="+mj-lt"/>
                <a:ea typeface="+mj-ea"/>
                <a:cs typeface="+mj-cs"/>
              </a:rPr>
              <a:t>All launch sites </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2191959"/>
            <a:ext cx="5257800" cy="4192520"/>
          </a:xfrm>
          <a:prstGeom prst="rect">
            <a:avLst/>
          </a:prstGeom>
        </p:spPr>
        <p:txBody>
          <a:bodyPr vert="horz" lIns="91440" tIns="45720" rIns="91440" bIns="45720" rtlCol="0">
            <a:normAutofit/>
          </a:bodyPr>
          <a:lstStyle/>
          <a:p>
            <a:pPr marL="0" marR="0" lvl="0" fontAlgn="base">
              <a:spcBef>
                <a:spcPct val="0"/>
              </a:spcBef>
              <a:spcAft>
                <a:spcPts val="600"/>
              </a:spcAft>
              <a:buClrTx/>
              <a:buSzTx/>
              <a:tabLst/>
            </a:pPr>
            <a:r>
              <a:rPr kumimoji="0" lang="en-US" altLang="en-US" sz="2400" b="0" i="0" u="none" strike="noStrike" cap="none" normalizeH="0" baseline="0" dirty="0">
                <a:ln>
                  <a:noFill/>
                </a:ln>
                <a:solidFill>
                  <a:srgbClr val="002060"/>
                </a:solidFill>
                <a:effectLst/>
              </a:rPr>
              <a:t>All </a:t>
            </a:r>
            <a:r>
              <a:rPr kumimoji="0" lang="en-US" altLang="en-US" sz="2400" b="1" i="0" u="none" strike="noStrike" cap="none" normalizeH="0" baseline="0" dirty="0">
                <a:ln>
                  <a:noFill/>
                </a:ln>
                <a:solidFill>
                  <a:srgbClr val="002060"/>
                </a:solidFill>
                <a:effectLst/>
              </a:rPr>
              <a:t>launch-capable sites are concentrated in the U.S.</a:t>
            </a:r>
            <a:r>
              <a:rPr kumimoji="0" lang="en-US" altLang="en-US" sz="2400" b="0" i="0" u="none" strike="noStrike" cap="none" normalizeH="0" baseline="0" dirty="0">
                <a:ln>
                  <a:noFill/>
                </a:ln>
                <a:solidFill>
                  <a:srgbClr val="002060"/>
                </a:solidFill>
                <a:effectLst/>
              </a:rPr>
              <a:t>, mainly along the east and west coasts.</a:t>
            </a:r>
          </a:p>
          <a:p>
            <a:pPr marL="0" marR="0" lvl="0" fontAlgn="base">
              <a:spcBef>
                <a:spcPct val="0"/>
              </a:spcBef>
              <a:spcAft>
                <a:spcPts val="600"/>
              </a:spcAft>
              <a:buClrTx/>
              <a:buSzTx/>
              <a:tabLst/>
            </a:pPr>
            <a:endParaRPr kumimoji="0" lang="en-US" altLang="en-US" sz="2400" b="0" i="0" u="none" strike="noStrike" cap="none" normalizeH="0" baseline="0" dirty="0">
              <a:ln>
                <a:noFill/>
              </a:ln>
              <a:solidFill>
                <a:srgbClr val="002060"/>
              </a:solidFill>
              <a:effectLst/>
            </a:endParaRPr>
          </a:p>
          <a:p>
            <a:pPr marL="0" marR="0" lvl="0" fontAlgn="base">
              <a:spcBef>
                <a:spcPct val="0"/>
              </a:spcBef>
              <a:spcAft>
                <a:spcPts val="600"/>
              </a:spcAft>
              <a:buClrTx/>
              <a:buSzTx/>
              <a:tabLst/>
            </a:pPr>
            <a:r>
              <a:rPr kumimoji="0" lang="en-US" altLang="en-US" sz="2400" b="0" i="0" u="none" strike="noStrike" cap="none" normalizeH="0" baseline="0" dirty="0">
                <a:ln>
                  <a:noFill/>
                </a:ln>
                <a:solidFill>
                  <a:srgbClr val="002060"/>
                </a:solidFill>
                <a:effectLst/>
              </a:rPr>
              <a:t>The </a:t>
            </a:r>
            <a:r>
              <a:rPr kumimoji="0" lang="en-US" altLang="en-US" sz="2400" b="1" i="0" u="none" strike="noStrike" cap="none" normalizeH="0" baseline="0" dirty="0">
                <a:ln>
                  <a:noFill/>
                </a:ln>
                <a:solidFill>
                  <a:srgbClr val="002060"/>
                </a:solidFill>
                <a:effectLst/>
              </a:rPr>
              <a:t>east coast sites (KSC LC-39A and CCAFS SLC-40)</a:t>
            </a:r>
            <a:r>
              <a:rPr kumimoji="0" lang="en-US" altLang="en-US" sz="2400" b="0" i="0" u="none" strike="noStrike" cap="none" normalizeH="0" baseline="0" dirty="0">
                <a:ln>
                  <a:noFill/>
                </a:ln>
                <a:solidFill>
                  <a:srgbClr val="002060"/>
                </a:solidFill>
                <a:effectLst/>
              </a:rPr>
              <a:t> are geographically close, making Florida a major launch hub.</a:t>
            </a:r>
          </a:p>
          <a:p>
            <a:pPr marL="0" marR="0" lvl="0" fontAlgn="base">
              <a:spcBef>
                <a:spcPct val="0"/>
              </a:spcBef>
              <a:spcAft>
                <a:spcPts val="600"/>
              </a:spcAft>
              <a:buClrTx/>
              <a:buSzTx/>
              <a:tabLst/>
            </a:pPr>
            <a:endParaRPr kumimoji="0" lang="en-US" altLang="en-US" sz="2400" b="0" i="0" u="none" strike="noStrike" cap="none" normalizeH="0" baseline="0" dirty="0">
              <a:ln>
                <a:noFill/>
              </a:ln>
              <a:solidFill>
                <a:srgbClr val="002060"/>
              </a:solidFill>
              <a:effectLst/>
            </a:endParaRPr>
          </a:p>
          <a:p>
            <a:pPr marL="0" marR="0" lvl="0" fontAlgn="base">
              <a:spcBef>
                <a:spcPct val="0"/>
              </a:spcBef>
              <a:spcAft>
                <a:spcPts val="600"/>
              </a:spcAft>
              <a:buClrTx/>
              <a:buSzTx/>
              <a:tabLst/>
            </a:pPr>
            <a:r>
              <a:rPr kumimoji="0" lang="en-US" altLang="en-US" sz="2400" b="1" i="0" u="none" strike="noStrike" cap="none" normalizeH="0" baseline="0" dirty="0">
                <a:ln>
                  <a:noFill/>
                </a:ln>
                <a:solidFill>
                  <a:srgbClr val="002060"/>
                </a:solidFill>
                <a:effectLst/>
              </a:rPr>
              <a:t>VAFB SLC-4E</a:t>
            </a:r>
            <a:r>
              <a:rPr kumimoji="0" lang="en-US" altLang="en-US" sz="2400" b="0" i="0" u="none" strike="noStrike" cap="none" normalizeH="0" baseline="0" dirty="0">
                <a:ln>
                  <a:noFill/>
                </a:ln>
                <a:solidFill>
                  <a:srgbClr val="002060"/>
                </a:solidFill>
                <a:effectLst/>
              </a:rPr>
              <a:t> on the west coast serves a unique orbital profile, showcasing SpaceX’s national coverage.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2735B11A-5F3C-54F8-6895-665BA94188F3}"/>
              </a:ext>
            </a:extLst>
          </p:cNvPr>
          <p:cNvSpPr txBox="1"/>
          <p:nvPr/>
        </p:nvSpPr>
        <p:spPr>
          <a:xfrm>
            <a:off x="619946" y="1293810"/>
            <a:ext cx="6097978" cy="923330"/>
          </a:xfrm>
          <a:prstGeom prst="rect">
            <a:avLst/>
          </a:prstGeom>
          <a:noFill/>
        </p:spPr>
        <p:txBody>
          <a:bodyPr wrap="square">
            <a:spAutoFit/>
          </a:bodyPr>
          <a:lstStyle/>
          <a:p>
            <a:r>
              <a:rPr lang="en-US" dirty="0">
                <a:solidFill>
                  <a:srgbClr val="002060"/>
                </a:solidFill>
              </a:rPr>
              <a:t>This </a:t>
            </a:r>
            <a:r>
              <a:rPr lang="en-US" b="1" dirty="0">
                <a:solidFill>
                  <a:srgbClr val="002060"/>
                </a:solidFill>
              </a:rPr>
              <a:t>Folium-generated interactive map</a:t>
            </a:r>
            <a:r>
              <a:rPr lang="en-US" dirty="0">
                <a:solidFill>
                  <a:srgbClr val="002060"/>
                </a:solidFill>
              </a:rPr>
              <a:t> displays the </a:t>
            </a:r>
            <a:r>
              <a:rPr lang="en-US" b="1" dirty="0">
                <a:solidFill>
                  <a:srgbClr val="002060"/>
                </a:solidFill>
              </a:rPr>
              <a:t>geographic locations of major SpaceX launch sites</a:t>
            </a:r>
            <a:r>
              <a:rPr lang="en-US" dirty="0">
                <a:solidFill>
                  <a:srgbClr val="002060"/>
                </a:solidFill>
              </a:rPr>
              <a:t> across the United States.</a:t>
            </a:r>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graphicFrame>
        <p:nvGraphicFramePr>
          <p:cNvPr id="16388" name="Content Placeholder 4">
            <a:extLst>
              <a:ext uri="{FF2B5EF4-FFF2-40B4-BE49-F238E27FC236}">
                <a16:creationId xmlns:a16="http://schemas.microsoft.com/office/drawing/2014/main" id="{BF80FDF6-FBFB-E042-8728-52A89864816F}"/>
              </a:ext>
            </a:extLst>
          </p:cNvPr>
          <p:cNvGraphicFramePr>
            <a:graphicFrameLocks noGrp="1"/>
          </p:cNvGraphicFramePr>
          <p:nvPr>
            <p:ph idx="4294967295"/>
          </p:nvPr>
        </p:nvGraphicFramePr>
        <p:xfrm>
          <a:off x="865013" y="1445237"/>
          <a:ext cx="5456617" cy="3800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Detailed Launch Outcome Visualization</a:t>
            </a:r>
            <a:endParaRPr lang="en-US" dirty="0">
              <a:solidFill>
                <a:srgbClr val="0B49CB"/>
              </a:solidFill>
              <a:latin typeface="Abadi"/>
            </a:endParaRPr>
          </a:p>
        </p:txBody>
      </p:sp>
      <p:pic>
        <p:nvPicPr>
          <p:cNvPr id="16386" name="Picture 2">
            <a:extLst>
              <a:ext uri="{FF2B5EF4-FFF2-40B4-BE49-F238E27FC236}">
                <a16:creationId xmlns:a16="http://schemas.microsoft.com/office/drawing/2014/main" id="{F9643E6F-3E9D-FDC6-A466-822B3CF64A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5808" y="1439631"/>
            <a:ext cx="5269436" cy="40642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9640FE-877F-EE18-DE34-56D1D2C471B1}"/>
              </a:ext>
            </a:extLst>
          </p:cNvPr>
          <p:cNvSpPr txBox="1"/>
          <p:nvPr/>
        </p:nvSpPr>
        <p:spPr>
          <a:xfrm>
            <a:off x="503383" y="5563908"/>
            <a:ext cx="11185233"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2060"/>
                </a:solidFill>
                <a:effectLst/>
                <a:latin typeface="Arial" panose="020B0604020202020204" pitchFamily="34" charset="0"/>
              </a:rPr>
              <a:t>Provides operational visibility into </a:t>
            </a:r>
            <a:r>
              <a:rPr kumimoji="0" lang="en-US" altLang="en-US" sz="1800" b="1" i="0" u="none" strike="noStrike" cap="none" normalizeH="0" baseline="0" dirty="0">
                <a:ln>
                  <a:noFill/>
                </a:ln>
                <a:solidFill>
                  <a:srgbClr val="002060"/>
                </a:solidFill>
                <a:effectLst/>
                <a:latin typeface="Arial" panose="020B0604020202020204" pitchFamily="34" charset="0"/>
              </a:rPr>
              <a:t>launch pad usage and performance</a:t>
            </a:r>
            <a:endParaRPr kumimoji="0" lang="en-US" altLang="en-US" sz="18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2060"/>
                </a:solidFill>
                <a:effectLst/>
                <a:latin typeface="Arial" panose="020B0604020202020204" pitchFamily="34" charset="0"/>
              </a:rPr>
              <a:t>Helps in </a:t>
            </a:r>
            <a:r>
              <a:rPr kumimoji="0" lang="en-US" altLang="en-US" sz="1800" b="1" i="0" u="none" strike="noStrike" cap="none" normalizeH="0" baseline="0" dirty="0">
                <a:ln>
                  <a:noFill/>
                </a:ln>
                <a:solidFill>
                  <a:srgbClr val="002060"/>
                </a:solidFill>
                <a:effectLst/>
                <a:latin typeface="Arial" panose="020B0604020202020204" pitchFamily="34" charset="0"/>
              </a:rPr>
              <a:t>launch site diagnostics</a:t>
            </a:r>
            <a:r>
              <a:rPr kumimoji="0" lang="en-US" altLang="en-US" sz="1800" b="0" i="0" u="none" strike="noStrike" cap="none" normalizeH="0" baseline="0" dirty="0">
                <a:ln>
                  <a:noFill/>
                </a:ln>
                <a:solidFill>
                  <a:srgbClr val="002060"/>
                </a:solidFill>
                <a:effectLst/>
                <a:latin typeface="Arial" panose="020B0604020202020204" pitchFamily="34" charset="0"/>
              </a:rPr>
              <a:t>, maintenance planning, and public outreach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2060"/>
                </a:solidFill>
                <a:effectLst/>
                <a:latin typeface="Arial" panose="020B0604020202020204" pitchFamily="34" charset="0"/>
              </a:rPr>
              <a:t>Enhances understanding of </a:t>
            </a:r>
            <a:r>
              <a:rPr kumimoji="0" lang="en-US" altLang="en-US" sz="1800" b="1" i="0" u="none" strike="noStrike" cap="none" normalizeH="0" baseline="0" dirty="0">
                <a:ln>
                  <a:noFill/>
                </a:ln>
                <a:solidFill>
                  <a:srgbClr val="002060"/>
                </a:solidFill>
                <a:effectLst/>
                <a:latin typeface="Arial" panose="020B0604020202020204" pitchFamily="34" charset="0"/>
              </a:rPr>
              <a:t>SpaceX’s reliability improvements over time</a:t>
            </a:r>
            <a:endParaRPr kumimoji="0" lang="en-US" altLang="en-US" sz="1800" b="0" i="0" u="none" strike="noStrike" cap="none" normalizeH="0" baseline="0" dirty="0">
              <a:ln>
                <a:noFill/>
              </a:ln>
              <a:solidFill>
                <a:srgbClr val="002060"/>
              </a:solidFill>
              <a:effectLst/>
              <a:latin typeface="Arial" panose="020B0604020202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3408" y="1411617"/>
            <a:ext cx="5608640" cy="4314825"/>
          </a:xfrm>
          <a:prstGeom prst="rect">
            <a:avLst/>
          </a:prstGeom>
        </p:spPr>
        <p:txBody>
          <a:bodyPr lIns="91440" tIns="45720" rIns="91440" bIns="45720" anchor="t">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Helps assess </a:t>
            </a:r>
            <a:r>
              <a:rPr kumimoji="0" lang="en-US" altLang="en-US" sz="1600" b="1" i="0" u="none" strike="noStrike" cap="none" normalizeH="0" baseline="0" dirty="0">
                <a:ln>
                  <a:noFill/>
                </a:ln>
                <a:solidFill>
                  <a:srgbClr val="002060"/>
                </a:solidFill>
                <a:effectLst/>
                <a:latin typeface="Arial" panose="020B0604020202020204" pitchFamily="34" charset="0"/>
              </a:rPr>
              <a:t>operational feasibility and safety</a:t>
            </a:r>
            <a:r>
              <a:rPr kumimoji="0" lang="en-US" altLang="en-US" sz="1600" b="0" i="0" u="none" strike="noStrike" cap="none" normalizeH="0" baseline="0" dirty="0">
                <a:ln>
                  <a:noFill/>
                </a:ln>
                <a:solidFill>
                  <a:srgbClr val="002060"/>
                </a:solidFill>
                <a:effectLst/>
                <a:latin typeface="Arial" panose="020B0604020202020204" pitchFamily="34" charset="0"/>
              </a:rPr>
              <a:t> based on physical geography.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Supports </a:t>
            </a:r>
            <a:r>
              <a:rPr kumimoji="0" lang="en-US" altLang="en-US" sz="1600" b="1" i="0" u="none" strike="noStrike" cap="none" normalizeH="0" baseline="0" dirty="0">
                <a:ln>
                  <a:noFill/>
                </a:ln>
                <a:solidFill>
                  <a:srgbClr val="002060"/>
                </a:solidFill>
                <a:effectLst/>
                <a:latin typeface="Arial" panose="020B0604020202020204" pitchFamily="34" charset="0"/>
              </a:rPr>
              <a:t>launch planning</a:t>
            </a:r>
            <a:r>
              <a:rPr kumimoji="0" lang="en-US" altLang="en-US" sz="1600" b="0" i="0" u="none" strike="noStrike" cap="none" normalizeH="0" baseline="0" dirty="0">
                <a:ln>
                  <a:noFill/>
                </a:ln>
                <a:solidFill>
                  <a:srgbClr val="002060"/>
                </a:solidFill>
                <a:effectLst/>
                <a:latin typeface="Arial" panose="020B0604020202020204" pitchFamily="34" charset="0"/>
              </a:rPr>
              <a:t>, emergency response strategies, and environmental impact studies.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2060"/>
                </a:solidFill>
                <a:effectLst/>
                <a:latin typeface="Arial" panose="020B0604020202020204" pitchFamily="34" charset="0"/>
              </a:rPr>
              <a:t>Useful for presenting </a:t>
            </a:r>
            <a:r>
              <a:rPr kumimoji="0" lang="en-US" altLang="en-US" sz="1600" b="1" i="0" u="none" strike="noStrike" cap="none" normalizeH="0" baseline="0" dirty="0">
                <a:ln>
                  <a:noFill/>
                </a:ln>
                <a:solidFill>
                  <a:srgbClr val="002060"/>
                </a:solidFill>
                <a:effectLst/>
                <a:latin typeface="Arial" panose="020B0604020202020204" pitchFamily="34" charset="0"/>
              </a:rPr>
              <a:t>real-world spatial context</a:t>
            </a:r>
            <a:r>
              <a:rPr kumimoji="0" lang="en-US" altLang="en-US" sz="1600" b="0" i="0" u="none" strike="noStrike" cap="none" normalizeH="0" baseline="0" dirty="0">
                <a:ln>
                  <a:noFill/>
                </a:ln>
                <a:solidFill>
                  <a:srgbClr val="002060"/>
                </a:solidFill>
                <a:effectLst/>
                <a:latin typeface="Arial" panose="020B0604020202020204" pitchFamily="34" charset="0"/>
              </a:rPr>
              <a:t> in launch logistics discussions.</a:t>
            </a:r>
          </a:p>
          <a:p>
            <a:pPr>
              <a:buNone/>
            </a:pPr>
            <a:endParaRPr lang="en-US" sz="1600" b="1" dirty="0">
              <a:solidFill>
                <a:srgbClr val="002060"/>
              </a:solidFill>
            </a:endParaRPr>
          </a:p>
          <a:p>
            <a:pPr>
              <a:buNone/>
            </a:pPr>
            <a:r>
              <a:rPr lang="en-US" sz="1600" b="1" dirty="0">
                <a:solidFill>
                  <a:srgbClr val="002060"/>
                </a:solidFill>
              </a:rPr>
              <a:t>🧠 Key Findings from the Map</a:t>
            </a:r>
          </a:p>
          <a:p>
            <a:pPr>
              <a:buFont typeface="Arial" panose="020B0604020202020204" pitchFamily="34" charset="0"/>
              <a:buChar char="•"/>
            </a:pPr>
            <a:r>
              <a:rPr lang="en-US" sz="1600" b="1" dirty="0">
                <a:solidFill>
                  <a:srgbClr val="002060"/>
                </a:solidFill>
              </a:rPr>
              <a:t>Coastline Proximity</a:t>
            </a:r>
            <a:r>
              <a:rPr lang="en-US" sz="1600" dirty="0">
                <a:solidFill>
                  <a:srgbClr val="002060"/>
                </a:solidFill>
              </a:rPr>
              <a:t>: The launch site is located </a:t>
            </a:r>
            <a:r>
              <a:rPr lang="en-US" sz="1600" b="1" dirty="0">
                <a:solidFill>
                  <a:srgbClr val="002060"/>
                </a:solidFill>
              </a:rPr>
              <a:t>less than 1 km from the Atlantic Ocean</a:t>
            </a:r>
            <a:r>
              <a:rPr lang="en-US" sz="1600" dirty="0">
                <a:solidFill>
                  <a:srgbClr val="002060"/>
                </a:solidFill>
              </a:rPr>
              <a:t>, essential for safe rocket flight paths and debris zones.</a:t>
            </a:r>
          </a:p>
          <a:p>
            <a:pPr>
              <a:buFont typeface="Arial" panose="020B0604020202020204" pitchFamily="34" charset="0"/>
              <a:buChar char="•"/>
            </a:pPr>
            <a:r>
              <a:rPr lang="en-US" sz="1600" b="1" dirty="0">
                <a:solidFill>
                  <a:srgbClr val="002060"/>
                </a:solidFill>
              </a:rPr>
              <a:t>Infrastructure Access</a:t>
            </a:r>
            <a:r>
              <a:rPr lang="en-US" sz="1600" dirty="0">
                <a:solidFill>
                  <a:srgbClr val="002060"/>
                </a:solidFill>
              </a:rPr>
              <a:t>: The site is </a:t>
            </a:r>
            <a:r>
              <a:rPr lang="en-US" sz="1600" b="1" dirty="0">
                <a:solidFill>
                  <a:srgbClr val="002060"/>
                </a:solidFill>
              </a:rPr>
              <a:t>well-connected by road and railway</a:t>
            </a:r>
            <a:r>
              <a:rPr lang="en-US" sz="1600" dirty="0">
                <a:solidFill>
                  <a:srgbClr val="002060"/>
                </a:solidFill>
              </a:rPr>
              <a:t>, enhancing logistics for booster transport, support staff, and equipment.</a:t>
            </a:r>
          </a:p>
          <a:p>
            <a:pPr>
              <a:buFont typeface="Arial" panose="020B0604020202020204" pitchFamily="34" charset="0"/>
              <a:buChar char="•"/>
            </a:pPr>
            <a:r>
              <a:rPr lang="en-US" sz="1600" b="1" dirty="0">
                <a:solidFill>
                  <a:srgbClr val="002060"/>
                </a:solidFill>
              </a:rPr>
              <a:t>Launch Activity Clusters</a:t>
            </a:r>
            <a:r>
              <a:rPr lang="en-US" sz="1600" dirty="0">
                <a:solidFill>
                  <a:srgbClr val="002060"/>
                </a:solidFill>
              </a:rPr>
              <a:t>: The high density of launches (as indicated by cluster numbers) shows that </a:t>
            </a:r>
            <a:r>
              <a:rPr lang="en-US" sz="1600" b="1" dirty="0">
                <a:solidFill>
                  <a:srgbClr val="002060"/>
                </a:solidFill>
              </a:rPr>
              <a:t>CCAFS SLC-40 is one of SpaceX’s most frequently used pads</a:t>
            </a:r>
            <a:r>
              <a:rPr lang="en-US" sz="1600" dirty="0">
                <a:solidFill>
                  <a:srgbClr val="002060"/>
                </a:solidFill>
              </a:rPr>
              <a:t>.</a:t>
            </a:r>
          </a:p>
          <a:p>
            <a:pPr>
              <a:buFont typeface="Arial" panose="020B0604020202020204" pitchFamily="34" charset="0"/>
              <a:buChar char="•"/>
            </a:pPr>
            <a:r>
              <a:rPr lang="en-US" sz="1600" dirty="0">
                <a:solidFill>
                  <a:srgbClr val="002060"/>
                </a:solidFill>
              </a:rPr>
              <a:t>Launch Site Infrastructure Proximity – CCAFS SLC-40 to Coastline, Highway, and Railway (0.90 KM Radius View)</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Proximity Analysis</a:t>
            </a:r>
            <a:endParaRPr lang="en-US" dirty="0">
              <a:solidFill>
                <a:srgbClr val="0B49CB"/>
              </a:solidFill>
              <a:latin typeface="Abadi"/>
            </a:endParaRPr>
          </a:p>
        </p:txBody>
      </p:sp>
      <p:pic>
        <p:nvPicPr>
          <p:cNvPr id="15362" name="Picture 2">
            <a:extLst>
              <a:ext uri="{FF2B5EF4-FFF2-40B4-BE49-F238E27FC236}">
                <a16:creationId xmlns:a16="http://schemas.microsoft.com/office/drawing/2014/main" id="{C8D6848C-6C5C-FEFC-75B5-F96937FA8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953" y="1411617"/>
            <a:ext cx="5419118" cy="447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b="1" kern="1200">
                <a:solidFill>
                  <a:srgbClr val="00B0F0"/>
                </a:solidFill>
                <a:latin typeface="+mj-lt"/>
                <a:ea typeface="+mj-ea"/>
                <a:cs typeface="+mj-cs"/>
              </a:rPr>
              <a:t>Total Successful Lanches by site</a:t>
            </a:r>
            <a:endParaRPr lang="en-US" sz="3200" b="1" kern="1200" dirty="0">
              <a:solidFill>
                <a:srgbClr val="00B0F0"/>
              </a:solidFill>
              <a:latin typeface="+mj-lt"/>
              <a:ea typeface="+mj-ea"/>
              <a:cs typeface="+mj-cs"/>
            </a:endParaRPr>
          </a:p>
        </p:txBody>
      </p:sp>
      <p:sp>
        <p:nvSpPr>
          <p:cNvPr id="17"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e chart with different colored circles&#10;&#10;AI-generated content may be incorrect.">
            <a:extLst>
              <a:ext uri="{FF2B5EF4-FFF2-40B4-BE49-F238E27FC236}">
                <a16:creationId xmlns:a16="http://schemas.microsoft.com/office/drawing/2014/main" id="{43484006-B56A-94D9-2378-EBE7E646C01A}"/>
              </a:ext>
            </a:extLst>
          </p:cNvPr>
          <p:cNvPicPr>
            <a:picLocks noChangeAspect="1"/>
          </p:cNvPicPr>
          <p:nvPr/>
        </p:nvPicPr>
        <p:blipFill>
          <a:blip r:embed="rId2"/>
          <a:stretch>
            <a:fillRect/>
          </a:stretch>
        </p:blipFill>
        <p:spPr>
          <a:xfrm>
            <a:off x="703182" y="1531917"/>
            <a:ext cx="4777381" cy="344384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81181" y="1984443"/>
            <a:ext cx="5458838" cy="4192520"/>
          </a:xfrm>
          <a:prstGeom prst="rect">
            <a:avLst/>
          </a:prstGeom>
        </p:spPr>
        <p:txBody>
          <a:bodyPr vert="horz" lIns="91440" tIns="45720" rIns="91440" bIns="45720" rtlCol="0">
            <a:normAutofit fontScale="92500" lnSpcReduction="10000"/>
          </a:bodyPr>
          <a:lstStyle/>
          <a:p>
            <a:pPr marL="0" marR="0" lvl="0" fontAlgn="base">
              <a:spcBef>
                <a:spcPct val="0"/>
              </a:spcBef>
              <a:spcAft>
                <a:spcPts val="600"/>
              </a:spcAft>
              <a:buClrTx/>
              <a:buSzTx/>
              <a:tabLst/>
            </a:pPr>
            <a:r>
              <a:rPr lang="en-US" sz="1800">
                <a:solidFill>
                  <a:srgbClr val="002060"/>
                </a:solidFill>
              </a:rPr>
              <a:t>This screenshot captures a section of the </a:t>
            </a:r>
            <a:r>
              <a:rPr lang="en-US" sz="1800" b="1">
                <a:solidFill>
                  <a:srgbClr val="002060"/>
                </a:solidFill>
              </a:rPr>
              <a:t>SpaceX Launch Records Dashboard</a:t>
            </a:r>
            <a:r>
              <a:rPr lang="en-US" sz="1800">
                <a:solidFill>
                  <a:srgbClr val="002060"/>
                </a:solidFill>
              </a:rPr>
              <a:t>, displaying a </a:t>
            </a:r>
            <a:r>
              <a:rPr lang="en-US" sz="1800" b="1">
                <a:solidFill>
                  <a:srgbClr val="002060"/>
                </a:solidFill>
              </a:rPr>
              <a:t>pie chart</a:t>
            </a:r>
            <a:r>
              <a:rPr lang="en-US" sz="1800">
                <a:solidFill>
                  <a:srgbClr val="002060"/>
                </a:solidFill>
              </a:rPr>
              <a:t> that summarizes the </a:t>
            </a:r>
            <a:r>
              <a:rPr lang="en-US" sz="1800" b="1">
                <a:solidFill>
                  <a:srgbClr val="002060"/>
                </a:solidFill>
              </a:rPr>
              <a:t>proportion of successful launches across different launch sites</a:t>
            </a:r>
            <a:r>
              <a:rPr lang="en-US" sz="1800">
                <a:solidFill>
                  <a:srgbClr val="002060"/>
                </a:solidFill>
              </a:rPr>
              <a:t>.</a:t>
            </a:r>
          </a:p>
          <a:p>
            <a:pPr marL="0" marR="0" lvl="0" fontAlgn="base">
              <a:spcBef>
                <a:spcPct val="0"/>
              </a:spcBef>
              <a:spcAft>
                <a:spcPts val="600"/>
              </a:spcAft>
              <a:buClrTx/>
              <a:buSzTx/>
              <a:tabLst/>
            </a:pPr>
            <a:endParaRPr kumimoji="0" lang="en-US" altLang="en-US" sz="1800" i="0" u="none" strike="noStrike" cap="none" normalizeH="0" baseline="0">
              <a:ln>
                <a:noFill/>
              </a:ln>
              <a:solidFill>
                <a:srgbClr val="002060"/>
              </a:solidFill>
              <a:effectLst/>
            </a:endParaRPr>
          </a:p>
          <a:p>
            <a:pPr marL="0" marR="0" lvl="0" fontAlgn="base">
              <a:spcBef>
                <a:spcPct val="0"/>
              </a:spcBef>
              <a:spcAft>
                <a:spcPts val="600"/>
              </a:spcAft>
              <a:buClrTx/>
              <a:buSzTx/>
              <a:tabLst/>
            </a:pPr>
            <a:r>
              <a:rPr kumimoji="0" lang="en-US" altLang="en-US" sz="1800" i="0" u="none" strike="noStrike" cap="none" normalizeH="0" baseline="0">
                <a:ln>
                  <a:noFill/>
                </a:ln>
                <a:solidFill>
                  <a:srgbClr val="002060"/>
                </a:solidFill>
                <a:effectLst/>
              </a:rPr>
              <a:t>KSC LC-39A leads with 41.7% of all successful launches, highlighting its strategic and technological importance.</a:t>
            </a:r>
          </a:p>
          <a:p>
            <a:pPr marL="0" marR="0" lvl="0" fontAlgn="base">
              <a:spcBef>
                <a:spcPct val="0"/>
              </a:spcBef>
              <a:spcAft>
                <a:spcPts val="600"/>
              </a:spcAft>
              <a:buClrTx/>
              <a:buSzTx/>
              <a:tabLst/>
            </a:pPr>
            <a:endParaRPr kumimoji="0" lang="en-US" altLang="en-US" sz="1800" i="0" u="none" strike="noStrike" cap="none" normalizeH="0" baseline="0">
              <a:ln>
                <a:noFill/>
              </a:ln>
              <a:solidFill>
                <a:srgbClr val="002060"/>
              </a:solidFill>
              <a:effectLst/>
            </a:endParaRPr>
          </a:p>
          <a:p>
            <a:pPr marL="0" marR="0" lvl="0" fontAlgn="base">
              <a:spcBef>
                <a:spcPct val="0"/>
              </a:spcBef>
              <a:spcAft>
                <a:spcPts val="600"/>
              </a:spcAft>
              <a:buClrTx/>
              <a:buSzTx/>
              <a:tabLst/>
            </a:pPr>
            <a:r>
              <a:rPr kumimoji="0" lang="en-US" altLang="en-US" sz="1800" i="0" u="none" strike="noStrike" cap="none" normalizeH="0" baseline="0">
                <a:ln>
                  <a:noFill/>
                </a:ln>
                <a:solidFill>
                  <a:srgbClr val="002060"/>
                </a:solidFill>
                <a:effectLst/>
              </a:rPr>
              <a:t>CCAFS LC-40 also plays a significant role, with nearly a third of all successes.</a:t>
            </a:r>
          </a:p>
          <a:p>
            <a:pPr marL="0" marR="0" lvl="0" fontAlgn="base">
              <a:spcBef>
                <a:spcPct val="0"/>
              </a:spcBef>
              <a:spcAft>
                <a:spcPts val="600"/>
              </a:spcAft>
              <a:buClrTx/>
              <a:buSzTx/>
              <a:tabLst/>
            </a:pPr>
            <a:endParaRPr kumimoji="0" lang="en-US" altLang="en-US" sz="1800" i="0" u="none" strike="noStrike" cap="none" normalizeH="0" baseline="0">
              <a:ln>
                <a:noFill/>
              </a:ln>
              <a:solidFill>
                <a:srgbClr val="002060"/>
              </a:solidFill>
              <a:effectLst/>
            </a:endParaRPr>
          </a:p>
          <a:p>
            <a:pPr marL="0" marR="0" lvl="0" fontAlgn="base">
              <a:spcBef>
                <a:spcPct val="0"/>
              </a:spcBef>
              <a:spcAft>
                <a:spcPts val="600"/>
              </a:spcAft>
              <a:buClrTx/>
              <a:buSzTx/>
              <a:tabLst/>
            </a:pPr>
            <a:r>
              <a:rPr kumimoji="0" lang="en-US" altLang="en-US" sz="1800" i="0" u="none" strike="noStrike" cap="none" normalizeH="0" baseline="0">
                <a:ln>
                  <a:noFill/>
                </a:ln>
                <a:solidFill>
                  <a:srgbClr val="002060"/>
                </a:solidFill>
                <a:effectLst/>
              </a:rPr>
              <a:t>The pie chart emphasizes geographic distribution of reliability and site utilization.</a:t>
            </a:r>
          </a:p>
          <a:p>
            <a:pPr marL="0" marR="0" lvl="0" fontAlgn="base">
              <a:spcBef>
                <a:spcPct val="0"/>
              </a:spcBef>
              <a:spcAft>
                <a:spcPts val="600"/>
              </a:spcAft>
              <a:buClrTx/>
              <a:buSzTx/>
              <a:tabLst/>
            </a:pPr>
            <a:endParaRPr kumimoji="0" lang="en-US" altLang="en-US" sz="1800" i="0" u="none" strike="noStrike" cap="none" normalizeH="0" baseline="0">
              <a:ln>
                <a:noFill/>
              </a:ln>
              <a:solidFill>
                <a:srgbClr val="002060"/>
              </a:solidFill>
              <a:effectLst/>
            </a:endParaRPr>
          </a:p>
          <a:p>
            <a:pPr marL="0" marR="0" lvl="0" fontAlgn="base">
              <a:spcBef>
                <a:spcPct val="0"/>
              </a:spcBef>
              <a:spcAft>
                <a:spcPts val="600"/>
              </a:spcAft>
              <a:buClrTx/>
              <a:buSzTx/>
              <a:tabLst/>
            </a:pPr>
            <a:r>
              <a:rPr kumimoji="0" lang="en-US" altLang="en-US" sz="1800" i="0" u="none" strike="noStrike" cap="none" normalizeH="0" baseline="0">
                <a:ln>
                  <a:noFill/>
                </a:ln>
                <a:solidFill>
                  <a:srgbClr val="002060"/>
                </a:solidFill>
                <a:effectLst/>
              </a:rPr>
              <a:t>Data duplication for CCAFS LC-40 suggests the need for data cleaning in the source or backend query logic.</a:t>
            </a:r>
            <a:endParaRPr kumimoji="0" lang="en-US" altLang="en-US" sz="1800" i="0" u="none" strike="noStrike" cap="none" normalizeH="0" baseline="0" dirty="0">
              <a:ln>
                <a:noFill/>
              </a:ln>
              <a:solidFill>
                <a:srgbClr val="002060"/>
              </a:solidFill>
              <a:effectLst/>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5274" y="1481241"/>
            <a:ext cx="5239261" cy="4351338"/>
          </a:xfrm>
          <a:prstGeom prst="rect">
            <a:avLst/>
          </a:prstGeom>
        </p:spPr>
        <p:txBody>
          <a:bodyPr lIns="91440" tIns="45720" rIns="91440" bIns="45720" anchor="t">
            <a:normAutofit/>
          </a:bodyPr>
          <a:lstStyle/>
          <a:p>
            <a:pPr>
              <a:lnSpc>
                <a:spcPct val="100000"/>
              </a:lnSpc>
              <a:spcBef>
                <a:spcPts val="1400"/>
              </a:spcBef>
            </a:pPr>
            <a:r>
              <a:rPr lang="en-US" sz="1600">
                <a:solidFill>
                  <a:srgbClr val="002060"/>
                </a:solidFill>
              </a:rPr>
              <a:t>This dashboard view shows a </a:t>
            </a:r>
            <a:r>
              <a:rPr lang="en-US" sz="1600" b="1">
                <a:solidFill>
                  <a:srgbClr val="002060"/>
                </a:solidFill>
              </a:rPr>
              <a:t>pie chart</a:t>
            </a:r>
            <a:r>
              <a:rPr lang="en-US" sz="1600">
                <a:solidFill>
                  <a:srgbClr val="002060"/>
                </a:solidFill>
              </a:rPr>
              <a:t> filtered for </a:t>
            </a:r>
            <a:r>
              <a:rPr lang="en-US" sz="1600" b="1">
                <a:solidFill>
                  <a:srgbClr val="002060"/>
                </a:solidFill>
              </a:rPr>
              <a:t>KSC LC-39A</a:t>
            </a:r>
            <a:r>
              <a:rPr lang="en-US" sz="1600">
                <a:solidFill>
                  <a:srgbClr val="002060"/>
                </a:solidFill>
              </a:rPr>
              <a:t>, which is identified as the </a:t>
            </a:r>
            <a:r>
              <a:rPr lang="en-US" sz="1600" b="1">
                <a:solidFill>
                  <a:srgbClr val="002060"/>
                </a:solidFill>
              </a:rPr>
              <a:t>launch site with the highest success rate</a:t>
            </a:r>
            <a:r>
              <a:rPr lang="en-US" sz="1600">
                <a:solidFill>
                  <a:srgbClr val="002060"/>
                </a:solidFill>
              </a:rPr>
              <a:t> among SpaceX facilities.</a:t>
            </a:r>
          </a:p>
          <a:p>
            <a:pPr marL="0" indent="0">
              <a:lnSpc>
                <a:spcPct val="100000"/>
              </a:lnSpc>
              <a:spcBef>
                <a:spcPts val="1400"/>
              </a:spcBef>
              <a:buNone/>
            </a:pPr>
            <a:endParaRPr lang="en-US" sz="160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2060"/>
                </a:solidFill>
                <a:effectLst/>
                <a:latin typeface="Arial" panose="020B0604020202020204" pitchFamily="34" charset="0"/>
              </a:rPr>
              <a:t>🧠 Key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rgbClr val="002060"/>
                </a:solidFill>
                <a:effectLst/>
                <a:latin typeface="Arial" panose="020B0604020202020204" pitchFamily="34" charset="0"/>
              </a:rPr>
              <a:t>KSC LC-39A</a:t>
            </a:r>
            <a:r>
              <a:rPr kumimoji="0" lang="en-US" altLang="en-US" sz="1600" b="0" i="0" u="none" strike="noStrike" cap="none" normalizeH="0" baseline="0">
                <a:ln>
                  <a:noFill/>
                </a:ln>
                <a:solidFill>
                  <a:srgbClr val="002060"/>
                </a:solidFill>
                <a:effectLst/>
                <a:latin typeface="Arial" panose="020B0604020202020204" pitchFamily="34" charset="0"/>
              </a:rPr>
              <a:t> is </a:t>
            </a:r>
            <a:r>
              <a:rPr kumimoji="0" lang="en-US" altLang="en-US" sz="1600" b="1" i="0" u="none" strike="noStrike" cap="none" normalizeH="0" baseline="0">
                <a:ln>
                  <a:noFill/>
                </a:ln>
                <a:solidFill>
                  <a:srgbClr val="002060"/>
                </a:solidFill>
                <a:effectLst/>
                <a:latin typeface="Arial" panose="020B0604020202020204" pitchFamily="34" charset="0"/>
              </a:rPr>
              <a:t>SpaceX’s most successful site</a:t>
            </a:r>
            <a:r>
              <a:rPr kumimoji="0" lang="en-US" altLang="en-US" sz="1600" b="0" i="0" u="none" strike="noStrike" cap="none" normalizeH="0" baseline="0">
                <a:ln>
                  <a:noFill/>
                </a:ln>
                <a:solidFill>
                  <a:srgbClr val="002060"/>
                </a:solidFill>
                <a:effectLst/>
                <a:latin typeface="Arial" panose="020B0604020202020204" pitchFamily="34" charset="0"/>
              </a:rPr>
              <a:t> with nearly </a:t>
            </a:r>
            <a:r>
              <a:rPr kumimoji="0" lang="en-US" altLang="en-US" sz="1600" b="1" i="0" u="none" strike="noStrike" cap="none" normalizeH="0" baseline="0">
                <a:ln>
                  <a:noFill/>
                </a:ln>
                <a:solidFill>
                  <a:srgbClr val="002060"/>
                </a:solidFill>
                <a:effectLst/>
                <a:latin typeface="Arial" panose="020B0604020202020204" pitchFamily="34" charset="0"/>
              </a:rPr>
              <a:t>77% launch success</a:t>
            </a:r>
            <a:r>
              <a:rPr kumimoji="0" lang="en-US" altLang="en-US" sz="1600" b="0" i="0" u="none" strike="noStrike" cap="none" normalizeH="0" baseline="0">
                <a:ln>
                  <a:noFill/>
                </a:ln>
                <a:solidFill>
                  <a:srgbClr val="00206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rgbClr val="002060"/>
                </a:solidFill>
                <a:effectLst/>
                <a:latin typeface="Arial" panose="020B0604020202020204" pitchFamily="34" charset="0"/>
              </a:rPr>
              <a:t>This site is primarily used for </a:t>
            </a:r>
            <a:r>
              <a:rPr kumimoji="0" lang="en-US" altLang="en-US" sz="1600" b="1" i="0" u="none" strike="noStrike" cap="none" normalizeH="0" baseline="0">
                <a:ln>
                  <a:noFill/>
                </a:ln>
                <a:solidFill>
                  <a:srgbClr val="002060"/>
                </a:solidFill>
                <a:effectLst/>
                <a:latin typeface="Arial" panose="020B0604020202020204" pitchFamily="34" charset="0"/>
              </a:rPr>
              <a:t>high-stakes missions</a:t>
            </a:r>
            <a:r>
              <a:rPr kumimoji="0" lang="en-US" altLang="en-US" sz="1600" b="0" i="0" u="none" strike="noStrike" cap="none" normalizeH="0" baseline="0">
                <a:ln>
                  <a:noFill/>
                </a:ln>
                <a:solidFill>
                  <a:srgbClr val="002060"/>
                </a:solidFill>
                <a:effectLst/>
                <a:latin typeface="Arial" panose="020B0604020202020204" pitchFamily="34" charset="0"/>
              </a:rPr>
              <a:t>, including: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rgbClr val="002060"/>
                </a:solidFill>
                <a:effectLst/>
                <a:latin typeface="Arial" panose="020B0604020202020204" pitchFamily="34" charset="0"/>
              </a:rPr>
              <a:t>Crewed flights (NASA's Commercial Crew Program)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rgbClr val="002060"/>
                </a:solidFill>
                <a:effectLst/>
                <a:latin typeface="Arial" panose="020B0604020202020204" pitchFamily="34" charset="0"/>
              </a:rPr>
              <a:t>Heavy payloads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rgbClr val="002060"/>
                </a:solidFill>
                <a:effectLst/>
                <a:latin typeface="Arial" panose="020B0604020202020204" pitchFamily="34" charset="0"/>
              </a:rPr>
              <a:t>Falcon Heavy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rgbClr val="002060"/>
                </a:solidFill>
                <a:effectLst/>
                <a:latin typeface="Arial" panose="020B0604020202020204" pitchFamily="34" charset="0"/>
              </a:rPr>
              <a:t>The relatively low failure percentage is expected given the </a:t>
            </a:r>
            <a:r>
              <a:rPr kumimoji="0" lang="en-US" altLang="en-US" sz="1600" b="1" i="0" u="none" strike="noStrike" cap="none" normalizeH="0" baseline="0">
                <a:ln>
                  <a:noFill/>
                </a:ln>
                <a:solidFill>
                  <a:srgbClr val="002060"/>
                </a:solidFill>
                <a:effectLst/>
                <a:latin typeface="Arial" panose="020B0604020202020204" pitchFamily="34" charset="0"/>
              </a:rPr>
              <a:t>maturity of the site</a:t>
            </a:r>
            <a:r>
              <a:rPr kumimoji="0" lang="en-US" altLang="en-US" sz="1600" b="0" i="0" u="none" strike="noStrike" cap="none" normalizeH="0" baseline="0">
                <a:ln>
                  <a:noFill/>
                </a:ln>
                <a:solidFill>
                  <a:srgbClr val="002060"/>
                </a:solidFill>
                <a:effectLst/>
                <a:latin typeface="Arial" panose="020B0604020202020204" pitchFamily="34" charset="0"/>
              </a:rPr>
              <a:t> and </a:t>
            </a:r>
            <a:r>
              <a:rPr kumimoji="0" lang="en-US" altLang="en-US" sz="1600" b="1" i="0" u="none" strike="noStrike" cap="none" normalizeH="0" baseline="0">
                <a:ln>
                  <a:noFill/>
                </a:ln>
                <a:solidFill>
                  <a:srgbClr val="002060"/>
                </a:solidFill>
                <a:effectLst/>
                <a:latin typeface="Arial" panose="020B0604020202020204" pitchFamily="34" charset="0"/>
              </a:rPr>
              <a:t>enhanced mission controls</a:t>
            </a:r>
            <a:r>
              <a:rPr kumimoji="0" lang="en-US" altLang="en-US" sz="1600" b="0" i="0" u="none" strike="noStrike" cap="none" normalizeH="0" baseline="0">
                <a:ln>
                  <a:noFill/>
                </a:ln>
                <a:solidFill>
                  <a:srgbClr val="002060"/>
                </a:solidFill>
                <a:effectLst/>
                <a:latin typeface="Arial" panose="020B0604020202020204" pitchFamily="34" charset="0"/>
              </a:rPr>
              <a:t> in recent years.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2060"/>
              </a:solidFill>
              <a:effectLst/>
              <a:latin typeface="Arial" panose="020B0604020202020204" pitchFamily="34" charset="0"/>
            </a:endParaRPr>
          </a:p>
          <a:p>
            <a:pPr>
              <a:lnSpc>
                <a:spcPct val="100000"/>
              </a:lnSpc>
              <a:spcBef>
                <a:spcPts val="1400"/>
              </a:spcBef>
            </a:pPr>
            <a:endParaRPr lang="en-US" sz="1600">
              <a:solidFill>
                <a:srgbClr val="002060"/>
              </a:solidFill>
            </a:endParaRPr>
          </a:p>
          <a:p>
            <a:pPr>
              <a:lnSpc>
                <a:spcPct val="100000"/>
              </a:lnSpc>
              <a:spcBef>
                <a:spcPts val="1400"/>
              </a:spcBef>
            </a:pPr>
            <a:endParaRPr lang="en-US" sz="1600" dirty="0">
              <a:solidFill>
                <a:srgbClr val="002060"/>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vs Failure for site KSC LC-39A</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B10683F0-E7CB-0031-DEAE-277EB4B94FC8}"/>
              </a:ext>
            </a:extLst>
          </p:cNvPr>
          <p:cNvPicPr>
            <a:picLocks noChangeAspect="1"/>
          </p:cNvPicPr>
          <p:nvPr/>
        </p:nvPicPr>
        <p:blipFill>
          <a:blip r:embed="rId3"/>
          <a:stretch>
            <a:fillRect/>
          </a:stretch>
        </p:blipFill>
        <p:spPr>
          <a:xfrm>
            <a:off x="6602682" y="1481242"/>
            <a:ext cx="5239261" cy="435133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b="1" kern="1200" dirty="0">
                <a:solidFill>
                  <a:srgbClr val="00B0F0"/>
                </a:solidFill>
                <a:latin typeface="+mj-lt"/>
                <a:ea typeface="+mj-ea"/>
                <a:cs typeface="+mj-cs"/>
              </a:rPr>
              <a:t>Correlation between Payload and success for All Sites</a:t>
            </a:r>
          </a:p>
        </p:txBody>
      </p:sp>
      <p:sp>
        <p:nvSpPr>
          <p:cNvPr id="21" name="Freeform: Shape 2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graph&#10;&#10;AI-generated content may be incorrect.">
            <a:extLst>
              <a:ext uri="{FF2B5EF4-FFF2-40B4-BE49-F238E27FC236}">
                <a16:creationId xmlns:a16="http://schemas.microsoft.com/office/drawing/2014/main" id="{614B2755-FDA2-25E7-9F4D-612DC12888AD}"/>
              </a:ext>
            </a:extLst>
          </p:cNvPr>
          <p:cNvPicPr>
            <a:picLocks noChangeAspect="1"/>
          </p:cNvPicPr>
          <p:nvPr/>
        </p:nvPicPr>
        <p:blipFill>
          <a:blip r:embed="rId2"/>
          <a:stretch>
            <a:fillRect/>
          </a:stretch>
        </p:blipFill>
        <p:spPr>
          <a:xfrm>
            <a:off x="294202" y="1805056"/>
            <a:ext cx="5186362" cy="343196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42891" y="1424777"/>
            <a:ext cx="5458838" cy="4192520"/>
          </a:xfrm>
          <a:prstGeom prst="rect">
            <a:avLst/>
          </a:prstGeom>
        </p:spPr>
        <p:txBody>
          <a:bodyPr vert="horz" lIns="91440" tIns="45720" rIns="91440" bIns="45720" rtlCol="0">
            <a:noAutofit/>
          </a:bodyPr>
          <a:lstStyle/>
          <a:p>
            <a:pPr marL="0" marR="0" lvl="0" fontAlgn="base">
              <a:spcBef>
                <a:spcPct val="0"/>
              </a:spcBef>
              <a:spcAft>
                <a:spcPts val="600"/>
              </a:spcAft>
              <a:buClrTx/>
              <a:buSzTx/>
              <a:tabLst/>
            </a:pPr>
            <a:endParaRPr kumimoji="0" lang="en-US" altLang="en-US" sz="1600" b="0" i="0" u="none" strike="noStrike" cap="none" normalizeH="0" baseline="0" dirty="0">
              <a:ln>
                <a:noFill/>
              </a:ln>
              <a:solidFill>
                <a:srgbClr val="002060"/>
              </a:solidFill>
              <a:effectLst/>
            </a:endParaRPr>
          </a:p>
          <a:p>
            <a:pPr marL="0" marR="0" lvl="0" fontAlgn="base">
              <a:spcBef>
                <a:spcPct val="0"/>
              </a:spcBef>
              <a:spcAft>
                <a:spcPts val="600"/>
              </a:spcAft>
              <a:buClrTx/>
              <a:buSzTx/>
              <a:tabLst/>
            </a:pPr>
            <a:r>
              <a:rPr kumimoji="0" lang="en-US" altLang="en-US" sz="1600" b="1" i="0" u="none" strike="noStrike" cap="none" normalizeH="0" baseline="0" dirty="0">
                <a:ln>
                  <a:noFill/>
                </a:ln>
                <a:solidFill>
                  <a:srgbClr val="002060"/>
                </a:solidFill>
                <a:effectLst/>
              </a:rPr>
              <a:t>Key Findings from the Chart</a:t>
            </a:r>
          </a:p>
          <a:p>
            <a:pPr marL="0" marR="0" lvl="0" fontAlgn="base">
              <a:spcBef>
                <a:spcPct val="0"/>
              </a:spcBef>
              <a:spcAft>
                <a:spcPts val="600"/>
              </a:spcAft>
              <a:buClrTx/>
              <a:buSzTx/>
              <a:tabLst/>
            </a:pPr>
            <a:endParaRPr kumimoji="0" lang="en-US" altLang="en-US" sz="1600" b="1" i="0" u="none" strike="noStrike" cap="none" normalizeH="0" baseline="0" dirty="0">
              <a:ln>
                <a:noFill/>
              </a:ln>
              <a:solidFill>
                <a:srgbClr val="002060"/>
              </a:solidFill>
              <a:effectLst/>
            </a:endParaRPr>
          </a:p>
          <a:p>
            <a:pPr marL="0" marR="0" lvl="0" fontAlgn="base">
              <a:spcBef>
                <a:spcPct val="0"/>
              </a:spcBef>
              <a:spcAft>
                <a:spcPts val="600"/>
              </a:spcAft>
              <a:buClrTx/>
              <a:buSzTx/>
              <a:tabLst/>
            </a:pPr>
            <a:r>
              <a:rPr kumimoji="0" lang="en-US" altLang="en-US" sz="1600" b="1" i="0" u="none" strike="noStrike" cap="none" normalizeH="0" baseline="0" dirty="0">
                <a:ln>
                  <a:noFill/>
                </a:ln>
                <a:solidFill>
                  <a:srgbClr val="002060"/>
                </a:solidFill>
                <a:effectLst/>
              </a:rPr>
              <a:t>🔹 Success Cluster</a:t>
            </a:r>
          </a:p>
          <a:p>
            <a:pPr marL="0" marR="0" lvl="0" fontAlgn="base">
              <a:spcBef>
                <a:spcPct val="0"/>
              </a:spcBef>
              <a:spcAft>
                <a:spcPts val="600"/>
              </a:spcAft>
              <a:buClrTx/>
              <a:buSzTx/>
              <a:tabLst/>
            </a:pPr>
            <a:r>
              <a:rPr kumimoji="0" lang="en-US" altLang="en-US" sz="1600" b="0" i="0" u="none" strike="noStrike" cap="none" normalizeH="0" baseline="0" dirty="0">
                <a:ln>
                  <a:noFill/>
                </a:ln>
                <a:solidFill>
                  <a:srgbClr val="002060"/>
                </a:solidFill>
                <a:effectLst/>
              </a:rPr>
              <a:t>A strong cluster of successful launches (class = 1) is visible between </a:t>
            </a:r>
            <a:r>
              <a:rPr kumimoji="0" lang="en-US" altLang="en-US" sz="1600" b="1" i="0" u="none" strike="noStrike" cap="none" normalizeH="0" baseline="0" dirty="0">
                <a:ln>
                  <a:noFill/>
                </a:ln>
                <a:solidFill>
                  <a:srgbClr val="002060"/>
                </a:solidFill>
                <a:effectLst/>
              </a:rPr>
              <a:t>2000 – 6000 kg</a:t>
            </a:r>
            <a:r>
              <a:rPr kumimoji="0" lang="en-US" altLang="en-US" sz="1600" b="0" i="0" u="none" strike="noStrike" cap="none" normalizeH="0" baseline="0" dirty="0">
                <a:ln>
                  <a:noFill/>
                </a:ln>
                <a:solidFill>
                  <a:srgbClr val="002060"/>
                </a:solidFill>
                <a:effectLst/>
              </a:rPr>
              <a:t>, particularly for </a:t>
            </a:r>
            <a:r>
              <a:rPr kumimoji="0" lang="en-US" altLang="en-US" sz="1600" b="1" i="0" u="none" strike="noStrike" cap="none" normalizeH="0" baseline="0" dirty="0">
                <a:ln>
                  <a:noFill/>
                </a:ln>
                <a:solidFill>
                  <a:srgbClr val="002060"/>
                </a:solidFill>
                <a:effectLst/>
              </a:rPr>
              <a:t>FT</a:t>
            </a:r>
            <a:r>
              <a:rPr kumimoji="0" lang="en-US" altLang="en-US" sz="1600" b="0" i="0" u="none" strike="noStrike" cap="none" normalizeH="0" baseline="0" dirty="0">
                <a:ln>
                  <a:noFill/>
                </a:ln>
                <a:solidFill>
                  <a:srgbClr val="002060"/>
                </a:solidFill>
                <a:effectLst/>
              </a:rPr>
              <a:t> (Full Thrust), </a:t>
            </a:r>
            <a:r>
              <a:rPr kumimoji="0" lang="en-US" altLang="en-US" sz="1600" b="1" i="0" u="none" strike="noStrike" cap="none" normalizeH="0" baseline="0" dirty="0">
                <a:ln>
                  <a:noFill/>
                </a:ln>
                <a:solidFill>
                  <a:srgbClr val="002060"/>
                </a:solidFill>
                <a:effectLst/>
              </a:rPr>
              <a:t>B4</a:t>
            </a:r>
            <a:r>
              <a:rPr kumimoji="0" lang="en-US" altLang="en-US" sz="1600" b="0" i="0" u="none" strike="noStrike" cap="none" normalizeH="0" baseline="0" dirty="0">
                <a:ln>
                  <a:noFill/>
                </a:ln>
                <a:solidFill>
                  <a:srgbClr val="002060"/>
                </a:solidFill>
                <a:effectLst/>
              </a:rPr>
              <a:t>, and </a:t>
            </a:r>
            <a:r>
              <a:rPr kumimoji="0" lang="en-US" altLang="en-US" sz="1600" b="1" i="0" u="none" strike="noStrike" cap="none" normalizeH="0" baseline="0" dirty="0">
                <a:ln>
                  <a:noFill/>
                </a:ln>
                <a:solidFill>
                  <a:srgbClr val="002060"/>
                </a:solidFill>
                <a:effectLst/>
              </a:rPr>
              <a:t>B5</a:t>
            </a:r>
            <a:r>
              <a:rPr kumimoji="0" lang="en-US" altLang="en-US" sz="1600" b="0" i="0" u="none" strike="noStrike" cap="none" normalizeH="0" baseline="0" dirty="0">
                <a:ln>
                  <a:noFill/>
                </a:ln>
                <a:solidFill>
                  <a:srgbClr val="002060"/>
                </a:solidFill>
                <a:effectLst/>
              </a:rPr>
              <a:t> booster versions.</a:t>
            </a:r>
          </a:p>
          <a:p>
            <a:pPr marL="0" marR="0" lvl="0" fontAlgn="base">
              <a:spcBef>
                <a:spcPct val="0"/>
              </a:spcBef>
              <a:spcAft>
                <a:spcPts val="600"/>
              </a:spcAft>
              <a:buClrTx/>
              <a:buSzTx/>
              <a:tabLst/>
            </a:pPr>
            <a:r>
              <a:rPr kumimoji="0" lang="en-US" altLang="en-US" sz="1600" b="0" i="0" u="none" strike="noStrike" cap="none" normalizeH="0" baseline="0" dirty="0">
                <a:ln>
                  <a:noFill/>
                </a:ln>
                <a:solidFill>
                  <a:srgbClr val="002060"/>
                </a:solidFill>
                <a:effectLst/>
              </a:rPr>
              <a:t>These boosters seem most reliable in this mid-payload range.</a:t>
            </a:r>
          </a:p>
          <a:p>
            <a:pPr marL="0" marR="0" lvl="0" fontAlgn="base">
              <a:spcBef>
                <a:spcPct val="0"/>
              </a:spcBef>
              <a:spcAft>
                <a:spcPts val="600"/>
              </a:spcAft>
              <a:buClrTx/>
              <a:buSzTx/>
              <a:tabLst/>
            </a:pPr>
            <a:endParaRPr kumimoji="0" lang="en-US" altLang="en-US" sz="1600" b="1" i="0" u="none" strike="noStrike" cap="none" normalizeH="0" baseline="0" dirty="0">
              <a:ln>
                <a:noFill/>
              </a:ln>
              <a:solidFill>
                <a:srgbClr val="002060"/>
              </a:solidFill>
              <a:effectLst/>
            </a:endParaRPr>
          </a:p>
          <a:p>
            <a:pPr marL="0" marR="0" lvl="0" fontAlgn="base">
              <a:spcBef>
                <a:spcPct val="0"/>
              </a:spcBef>
              <a:spcAft>
                <a:spcPts val="600"/>
              </a:spcAft>
              <a:buClrTx/>
              <a:buSzTx/>
              <a:tabLst/>
            </a:pPr>
            <a:r>
              <a:rPr kumimoji="0" lang="en-US" altLang="en-US" sz="1600" b="1" i="0" u="none" strike="noStrike" cap="none" normalizeH="0" baseline="0" dirty="0">
                <a:ln>
                  <a:noFill/>
                </a:ln>
                <a:solidFill>
                  <a:srgbClr val="002060"/>
                </a:solidFill>
                <a:effectLst/>
              </a:rPr>
              <a:t>🔸 Low Success for v1.0</a:t>
            </a:r>
          </a:p>
          <a:p>
            <a:pPr marL="0" marR="0" lvl="0" fontAlgn="base">
              <a:spcBef>
                <a:spcPct val="0"/>
              </a:spcBef>
              <a:spcAft>
                <a:spcPts val="600"/>
              </a:spcAft>
              <a:buClrTx/>
              <a:buSzTx/>
              <a:tabLst/>
            </a:pPr>
            <a:r>
              <a:rPr kumimoji="0" lang="en-US" altLang="en-US" sz="1600" b="1" i="0" u="none" strike="noStrike" cap="none" normalizeH="0" baseline="0" dirty="0">
                <a:ln>
                  <a:noFill/>
                </a:ln>
                <a:solidFill>
                  <a:srgbClr val="002060"/>
                </a:solidFill>
                <a:effectLst/>
              </a:rPr>
              <a:t>v1.0</a:t>
            </a:r>
            <a:r>
              <a:rPr kumimoji="0" lang="en-US" altLang="en-US" sz="1600" b="0" i="0" u="none" strike="noStrike" cap="none" normalizeH="0" baseline="0" dirty="0">
                <a:ln>
                  <a:noFill/>
                </a:ln>
                <a:solidFill>
                  <a:srgbClr val="002060"/>
                </a:solidFill>
                <a:effectLst/>
              </a:rPr>
              <a:t> boosters (purple) show lower success, especially around extreme payloads (~10,000 kg). Both success and failure are seen, but failures dominate outside the 6000–10000 kg range.</a:t>
            </a:r>
          </a:p>
          <a:p>
            <a:pPr marL="0" marR="0" lvl="0" fontAlgn="base">
              <a:spcBef>
                <a:spcPct val="0"/>
              </a:spcBef>
              <a:spcAft>
                <a:spcPts val="600"/>
              </a:spcAft>
              <a:buClrTx/>
              <a:buSzTx/>
              <a:tabLst/>
            </a:pPr>
            <a:endParaRPr kumimoji="0" lang="en-US" altLang="en-US" sz="1600" b="1" i="0" u="none" strike="noStrike" cap="none" normalizeH="0" baseline="0" dirty="0">
              <a:ln>
                <a:noFill/>
              </a:ln>
              <a:solidFill>
                <a:srgbClr val="002060"/>
              </a:solidFill>
              <a:effectLst/>
            </a:endParaRPr>
          </a:p>
          <a:p>
            <a:pPr marL="0" marR="0" lvl="0" fontAlgn="base">
              <a:spcBef>
                <a:spcPct val="0"/>
              </a:spcBef>
              <a:spcAft>
                <a:spcPts val="600"/>
              </a:spcAft>
              <a:buClrTx/>
              <a:buSzTx/>
              <a:tabLst/>
            </a:pPr>
            <a:r>
              <a:rPr kumimoji="0" lang="en-US" altLang="en-US" sz="1600" b="1" i="0" u="none" strike="noStrike" cap="none" normalizeH="0" baseline="0" dirty="0">
                <a:ln>
                  <a:noFill/>
                </a:ln>
                <a:solidFill>
                  <a:srgbClr val="002060"/>
                </a:solidFill>
                <a:effectLst/>
              </a:rPr>
              <a:t>⚖️ Balanced Range for High Success</a:t>
            </a:r>
          </a:p>
          <a:p>
            <a:pPr marL="0" marR="0" lvl="0" fontAlgn="base">
              <a:spcBef>
                <a:spcPct val="0"/>
              </a:spcBef>
              <a:spcAft>
                <a:spcPts val="600"/>
              </a:spcAft>
              <a:buClrTx/>
              <a:buSzTx/>
              <a:tabLst/>
            </a:pPr>
            <a:r>
              <a:rPr kumimoji="0" lang="en-US" altLang="en-US" sz="1600" b="0" i="0" u="none" strike="noStrike" cap="none" normalizeH="0" baseline="0" dirty="0">
                <a:ln>
                  <a:noFill/>
                </a:ln>
                <a:solidFill>
                  <a:srgbClr val="002060"/>
                </a:solidFill>
                <a:effectLst/>
              </a:rPr>
              <a:t>Most consistently successful missions fall between </a:t>
            </a:r>
            <a:r>
              <a:rPr kumimoji="0" lang="en-US" altLang="en-US" sz="1600" b="1" i="0" u="none" strike="noStrike" cap="none" normalizeH="0" baseline="0" dirty="0">
                <a:ln>
                  <a:noFill/>
                </a:ln>
                <a:solidFill>
                  <a:srgbClr val="002060"/>
                </a:solidFill>
                <a:effectLst/>
              </a:rPr>
              <a:t>2000 – 6000 kg</a:t>
            </a:r>
            <a:r>
              <a:rPr kumimoji="0" lang="en-US" altLang="en-US" sz="1600" b="0" i="0" u="none" strike="noStrike" cap="none" normalizeH="0" baseline="0" dirty="0">
                <a:ln>
                  <a:noFill/>
                </a:ln>
                <a:solidFill>
                  <a:srgbClr val="002060"/>
                </a:solidFill>
                <a:effectLst/>
              </a:rPr>
              <a:t>, regardless of booster version, though </a:t>
            </a:r>
            <a:r>
              <a:rPr kumimoji="0" lang="en-US" altLang="en-US" sz="1600" b="1" i="0" u="none" strike="noStrike" cap="none" normalizeH="0" baseline="0" dirty="0">
                <a:ln>
                  <a:noFill/>
                </a:ln>
                <a:solidFill>
                  <a:srgbClr val="002060"/>
                </a:solidFill>
                <a:effectLst/>
              </a:rPr>
              <a:t>FT</a:t>
            </a:r>
            <a:r>
              <a:rPr kumimoji="0" lang="en-US" altLang="en-US" sz="1600" b="0" i="0" u="none" strike="noStrike" cap="none" normalizeH="0" baseline="0" dirty="0">
                <a:ln>
                  <a:noFill/>
                </a:ln>
                <a:solidFill>
                  <a:srgbClr val="002060"/>
                </a:solidFill>
                <a:effectLst/>
              </a:rPr>
              <a:t> and </a:t>
            </a:r>
            <a:r>
              <a:rPr kumimoji="0" lang="en-US" altLang="en-US" sz="1600" b="1" i="0" u="none" strike="noStrike" cap="none" normalizeH="0" baseline="0" dirty="0">
                <a:ln>
                  <a:noFill/>
                </a:ln>
                <a:solidFill>
                  <a:srgbClr val="002060"/>
                </a:solidFill>
                <a:effectLst/>
              </a:rPr>
              <a:t>B5</a:t>
            </a:r>
            <a:r>
              <a:rPr kumimoji="0" lang="en-US" altLang="en-US" sz="1600" b="0" i="0" u="none" strike="noStrike" cap="none" normalizeH="0" baseline="0" dirty="0">
                <a:ln>
                  <a:noFill/>
                </a:ln>
                <a:solidFill>
                  <a:srgbClr val="002060"/>
                </a:solidFill>
                <a:effectLst/>
              </a:rPr>
              <a:t> tend to dominate in terms of reliability.</a:t>
            </a:r>
          </a:p>
          <a:p>
            <a:pPr marL="0" marR="0" lvl="0" fontAlgn="base">
              <a:spcBef>
                <a:spcPct val="0"/>
              </a:spcBef>
              <a:spcAft>
                <a:spcPts val="600"/>
              </a:spcAft>
              <a:buClrTx/>
              <a:buSzTx/>
              <a:tabLst/>
            </a:pPr>
            <a:endParaRPr kumimoji="0" lang="en-US" altLang="en-US" sz="1600" b="0" i="0" u="none" strike="noStrike" cap="none" normalizeH="0" baseline="0" dirty="0">
              <a:ln>
                <a:noFill/>
              </a:ln>
              <a:solidFill>
                <a:srgbClr val="002060"/>
              </a:solidFill>
              <a:effectLst/>
            </a:endParaRPr>
          </a:p>
          <a:p>
            <a:pPr marL="0" marR="0" lvl="0" fontAlgn="base">
              <a:spcBef>
                <a:spcPct val="0"/>
              </a:spcBef>
              <a:spcAft>
                <a:spcPts val="600"/>
              </a:spcAft>
              <a:buClrTx/>
              <a:buSzTx/>
              <a:tabLst/>
            </a:pPr>
            <a:endParaRPr lang="en-US" altLang="en-US" sz="1600" dirty="0">
              <a:solidFill>
                <a:srgbClr val="002060"/>
              </a:solidFill>
            </a:endParaRPr>
          </a:p>
          <a:p>
            <a:pPr marL="0" marR="0" lvl="0" fontAlgn="base">
              <a:spcBef>
                <a:spcPct val="0"/>
              </a:spcBef>
              <a:spcAft>
                <a:spcPts val="600"/>
              </a:spcAft>
              <a:buClrTx/>
              <a:buSzTx/>
              <a:tabLst/>
            </a:pPr>
            <a:r>
              <a:rPr kumimoji="0" lang="en-US" altLang="en-US" sz="1600" b="0" i="0" u="none" strike="noStrike" cap="none" normalizeH="0" baseline="0" dirty="0">
                <a:ln>
                  <a:noFill/>
                </a:ln>
                <a:solidFill>
                  <a:srgbClr val="002060"/>
                </a:solidFill>
                <a:effectLst/>
              </a:rPr>
              <a:t>The </a:t>
            </a:r>
            <a:r>
              <a:rPr kumimoji="0" lang="en-US" altLang="en-US" sz="1600" b="1" i="0" u="none" strike="noStrike" cap="none" normalizeH="0" baseline="0" dirty="0">
                <a:ln>
                  <a:noFill/>
                </a:ln>
                <a:solidFill>
                  <a:srgbClr val="002060"/>
                </a:solidFill>
                <a:effectLst/>
              </a:rPr>
              <a:t>most successful combination</a:t>
            </a:r>
            <a:r>
              <a:rPr kumimoji="0" lang="en-US" altLang="en-US" sz="1600" b="0" i="0" u="none" strike="noStrike" cap="none" normalizeH="0" baseline="0" dirty="0">
                <a:ln>
                  <a:noFill/>
                </a:ln>
                <a:solidFill>
                  <a:srgbClr val="002060"/>
                </a:solidFill>
                <a:effectLst/>
              </a:rPr>
              <a:t> appears to be </a:t>
            </a:r>
            <a:r>
              <a:rPr kumimoji="0" lang="en-US" altLang="en-US" sz="1600" b="1" i="0" u="none" strike="noStrike" cap="none" normalizeH="0" baseline="0" dirty="0">
                <a:ln>
                  <a:noFill/>
                </a:ln>
                <a:solidFill>
                  <a:srgbClr val="002060"/>
                </a:solidFill>
                <a:effectLst/>
              </a:rPr>
              <a:t>FT, B4, and B5 boosters</a:t>
            </a:r>
            <a:r>
              <a:rPr kumimoji="0" lang="en-US" altLang="en-US" sz="1600" b="0" i="0" u="none" strike="noStrike" cap="none" normalizeH="0" baseline="0" dirty="0">
                <a:ln>
                  <a:noFill/>
                </a:ln>
                <a:solidFill>
                  <a:srgbClr val="002060"/>
                </a:solidFill>
                <a:effectLst/>
              </a:rPr>
              <a:t> with payloads in the range of </a:t>
            </a:r>
            <a:r>
              <a:rPr kumimoji="0" lang="en-US" altLang="en-US" sz="1600" b="1" i="0" u="none" strike="noStrike" cap="none" normalizeH="0" baseline="0" dirty="0">
                <a:ln>
                  <a:noFill/>
                </a:ln>
                <a:solidFill>
                  <a:srgbClr val="002060"/>
                </a:solidFill>
                <a:effectLst/>
              </a:rPr>
              <a:t>2,000–6,000 kg</a:t>
            </a:r>
            <a:r>
              <a:rPr kumimoji="0" lang="en-US" altLang="en-US" sz="1600" b="0" i="0" u="none" strike="noStrike" cap="none" normalizeH="0" baseline="0" dirty="0">
                <a:ln>
                  <a:noFill/>
                </a:ln>
                <a:solidFill>
                  <a:srgbClr val="002060"/>
                </a:solidFill>
                <a:effectLst/>
              </a:rPr>
              <a:t>.</a:t>
            </a:r>
          </a:p>
          <a:p>
            <a:pPr marL="0" marR="0" lvl="0" fontAlgn="base">
              <a:spcBef>
                <a:spcPct val="0"/>
              </a:spcBef>
              <a:spcAft>
                <a:spcPts val="600"/>
              </a:spcAft>
              <a:buClrTx/>
              <a:buSzTx/>
              <a:tabLst/>
            </a:pPr>
            <a:r>
              <a:rPr kumimoji="0" lang="en-US" altLang="en-US" sz="1600" b="0" i="0" u="none" strike="noStrike" cap="none" normalizeH="0" baseline="0" dirty="0">
                <a:ln>
                  <a:noFill/>
                </a:ln>
                <a:solidFill>
                  <a:srgbClr val="002060"/>
                </a:solidFill>
                <a:effectLst/>
              </a:rPr>
              <a:t>Heavier payloads (&gt;8000 kg), especially on older boosters like </a:t>
            </a:r>
            <a:r>
              <a:rPr kumimoji="0" lang="en-US" altLang="en-US" sz="1600" b="1" i="0" u="none" strike="noStrike" cap="none" normalizeH="0" baseline="0" dirty="0">
                <a:ln>
                  <a:noFill/>
                </a:ln>
                <a:solidFill>
                  <a:srgbClr val="002060"/>
                </a:solidFill>
                <a:effectLst/>
              </a:rPr>
              <a:t>v1.0</a:t>
            </a:r>
            <a:r>
              <a:rPr kumimoji="0" lang="en-US" altLang="en-US" sz="1600" b="0" i="0" u="none" strike="noStrike" cap="none" normalizeH="0" baseline="0" dirty="0">
                <a:ln>
                  <a:noFill/>
                </a:ln>
                <a:solidFill>
                  <a:srgbClr val="002060"/>
                </a:solidFill>
                <a:effectLst/>
              </a:rPr>
              <a:t>, show a significantly lower success rate.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55" name="Rectangle 1435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366150" y="400464"/>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kern="1200" dirty="0">
                <a:solidFill>
                  <a:srgbClr val="002060"/>
                </a:solidFill>
                <a:latin typeface="+mj-lt"/>
                <a:ea typeface="+mj-ea"/>
                <a:cs typeface="+mj-cs"/>
              </a:rPr>
              <a:t>Classification Accuracy</a:t>
            </a:r>
          </a:p>
        </p:txBody>
      </p:sp>
      <p:sp>
        <p:nvSpPr>
          <p:cNvPr id="14356" name="Rectangle 1435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7" name="Rectangle 1435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60278" y="2493193"/>
            <a:ext cx="4842617" cy="2914997"/>
          </a:xfrm>
          <a:prstGeom prst="rect">
            <a:avLst/>
          </a:prstGeom>
        </p:spPr>
        <p:txBody>
          <a:bodyPr vert="horz" lIns="91440" tIns="45720" rIns="91440" bIns="45720" rtlCol="0" anchor="ctr">
            <a:normAutofit/>
          </a:bodyPr>
          <a:lstStyle/>
          <a:p>
            <a:pPr marL="0" indent="0">
              <a:buNone/>
            </a:pPr>
            <a:r>
              <a:rPr lang="en-US" sz="2000" b="1" dirty="0">
                <a:solidFill>
                  <a:srgbClr val="002060"/>
                </a:solidFill>
              </a:rPr>
              <a:t>Findings:</a:t>
            </a:r>
          </a:p>
          <a:p>
            <a:r>
              <a:rPr lang="en-US" sz="2000" b="1" dirty="0">
                <a:solidFill>
                  <a:srgbClr val="002060"/>
                </a:solidFill>
              </a:rPr>
              <a:t>Decision Tree</a:t>
            </a:r>
            <a:r>
              <a:rPr lang="en-US" sz="2000" dirty="0">
                <a:solidFill>
                  <a:srgbClr val="002060"/>
                </a:solidFill>
              </a:rPr>
              <a:t> achieved the highest accuracy at </a:t>
            </a:r>
            <a:r>
              <a:rPr lang="en-US" sz="2000" b="1" dirty="0">
                <a:solidFill>
                  <a:srgbClr val="002060"/>
                </a:solidFill>
              </a:rPr>
              <a:t>0.9036</a:t>
            </a:r>
            <a:r>
              <a:rPr lang="en-US" sz="2000" dirty="0">
                <a:solidFill>
                  <a:srgbClr val="002060"/>
                </a:solidFill>
              </a:rPr>
              <a:t>, making it the </a:t>
            </a:r>
            <a:r>
              <a:rPr lang="en-US" sz="2000" b="1" dirty="0">
                <a:solidFill>
                  <a:srgbClr val="002060"/>
                </a:solidFill>
              </a:rPr>
              <a:t>best performing model</a:t>
            </a:r>
            <a:r>
              <a:rPr lang="en-US" sz="2000" dirty="0">
                <a:solidFill>
                  <a:srgbClr val="002060"/>
                </a:solidFill>
              </a:rPr>
              <a:t> in this project.</a:t>
            </a:r>
          </a:p>
          <a:p>
            <a:r>
              <a:rPr lang="en-US" sz="2000" dirty="0">
                <a:solidFill>
                  <a:srgbClr val="002060"/>
                </a:solidFill>
              </a:rPr>
              <a:t>Other models (Logistic Regression, SVM, KNN) performed well but slightly lower.</a:t>
            </a:r>
          </a:p>
        </p:txBody>
      </p:sp>
      <p:pic>
        <p:nvPicPr>
          <p:cNvPr id="14338" name="Picture 2" descr="Output image">
            <a:extLst>
              <a:ext uri="{FF2B5EF4-FFF2-40B4-BE49-F238E27FC236}">
                <a16:creationId xmlns:a16="http://schemas.microsoft.com/office/drawing/2014/main" id="{2F8A1FFA-9D6E-6AB0-2FFA-26F4E4CCB5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81601" y="2637564"/>
            <a:ext cx="5364180" cy="3205096"/>
          </a:xfrm>
          <a:prstGeom prst="rect">
            <a:avLst/>
          </a:prstGeom>
          <a:noFill/>
          <a:extLst>
            <a:ext uri="{909E8E84-426E-40DD-AFC4-6F175D3DCCD1}">
              <a14:hiddenFill xmlns:a14="http://schemas.microsoft.com/office/drawing/2010/main">
                <a:solidFill>
                  <a:srgbClr val="FFFFFF"/>
                </a:solidFill>
              </a14:hiddenFill>
            </a:ext>
          </a:extLst>
        </p:spPr>
      </p:pic>
      <p:sp>
        <p:nvSpPr>
          <p:cNvPr id="14358" name="Rectangle 1435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562613" y="655162"/>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dirty="0">
                <a:solidFill>
                  <a:srgbClr val="002060"/>
                </a:solidFill>
                <a:latin typeface="+mj-lt"/>
                <a:ea typeface="+mj-ea"/>
                <a:cs typeface="+mj-cs"/>
              </a:rPr>
              <a:t>Confusion Matrix</a:t>
            </a:r>
          </a:p>
        </p:txBody>
      </p:sp>
      <p:grpSp>
        <p:nvGrpSpPr>
          <p:cNvPr id="13321" name="Group 1332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322" name="Rectangle 133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3" name="Rectangle 133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25" name="Rectangle 133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1100" b="1" dirty="0">
                <a:solidFill>
                  <a:srgbClr val="002060"/>
                </a:solidFill>
              </a:rPr>
              <a:t>This is a confusion matrix, a tool used to evaluate the performance of a classification model. It compares true labels (actual outcomes) with predicted labels produced by the model. Here’s how to interpret this specific matrix:</a:t>
            </a:r>
          </a:p>
          <a:p>
            <a:r>
              <a:rPr lang="en-US" sz="1100" b="1" dirty="0">
                <a:solidFill>
                  <a:srgbClr val="002060"/>
                </a:solidFill>
              </a:rPr>
              <a:t>✅ What This Means:</a:t>
            </a:r>
          </a:p>
          <a:p>
            <a:r>
              <a:rPr lang="en-US" sz="1100" b="1" dirty="0">
                <a:solidFill>
                  <a:srgbClr val="002060"/>
                </a:solidFill>
              </a:rPr>
              <a:t>True Positives (TP = 11): The model correctly predicted the rocket landed.</a:t>
            </a:r>
          </a:p>
          <a:p>
            <a:r>
              <a:rPr lang="en-US" sz="1100" b="1" dirty="0">
                <a:solidFill>
                  <a:srgbClr val="002060"/>
                </a:solidFill>
              </a:rPr>
              <a:t>True Negatives (TN = 5): The model correctly predicted the rocket did not land.</a:t>
            </a:r>
          </a:p>
          <a:p>
            <a:r>
              <a:rPr lang="en-US" sz="1100" b="1" dirty="0">
                <a:solidFill>
                  <a:srgbClr val="002060"/>
                </a:solidFill>
              </a:rPr>
              <a:t>False Positives (FP = 1): The model incorrectly predicted the rocket landed (but it didn't).</a:t>
            </a:r>
          </a:p>
          <a:p>
            <a:r>
              <a:rPr lang="en-US" sz="1100" b="1" dirty="0">
                <a:solidFill>
                  <a:srgbClr val="002060"/>
                </a:solidFill>
              </a:rPr>
              <a:t>False Negatives (FN = 1): The model incorrectly predicted the rocket did not land (but it did).</a:t>
            </a:r>
          </a:p>
          <a:p>
            <a:pPr>
              <a:spcBef>
                <a:spcPts val="1400"/>
              </a:spcBef>
            </a:pPr>
            <a:r>
              <a:rPr lang="en-US" sz="1100" b="1" dirty="0">
                <a:solidFill>
                  <a:srgbClr val="002060"/>
                </a:solidFill>
              </a:rPr>
              <a:t>This confusion matrix shows that the model is highly accurate and well-balanced, with only 2 misclassifications out of 18 total predictions. It performs very well at predicting both successful and failed landings—ideal for supporting mission planning decisions.</a:t>
            </a:r>
          </a:p>
        </p:txBody>
      </p:sp>
      <p:sp>
        <p:nvSpPr>
          <p:cNvPr id="13327" name="Rectangle 133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9" name="Rectangle 133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4D6273C6-CB60-6C36-E9FA-377CB6481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1540"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36" name="Rectangle 35">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988004" y="1283723"/>
            <a:ext cx="4008586" cy="1815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b="1" kern="1200" dirty="0">
                <a:solidFill>
                  <a:srgbClr val="002060"/>
                </a:solidFill>
                <a:latin typeface="+mj-lt"/>
                <a:ea typeface="+mj-ea"/>
                <a:cs typeface="+mj-cs"/>
              </a:rPr>
              <a:t>Introduction</a:t>
            </a:r>
          </a:p>
        </p:txBody>
      </p:sp>
      <p:sp>
        <p:nvSpPr>
          <p:cNvPr id="13" name="Rectangle 10">
            <a:extLst>
              <a:ext uri="{FF2B5EF4-FFF2-40B4-BE49-F238E27FC236}">
                <a16:creationId xmlns:a16="http://schemas.microsoft.com/office/drawing/2014/main" id="{82865E2B-7543-57AE-EB1D-1AE89BC4CA2D}"/>
              </a:ext>
            </a:extLst>
          </p:cNvPr>
          <p:cNvSpPr>
            <a:spLocks noChangeArrowheads="1"/>
          </p:cNvSpPr>
          <p:nvPr/>
        </p:nvSpPr>
        <p:spPr bwMode="auto">
          <a:xfrm>
            <a:off x="6612794" y="955814"/>
            <a:ext cx="4971824" cy="49457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solidFill>
                  <a:srgbClr val="002060"/>
                </a:solidFill>
                <a:effectLst/>
              </a:rPr>
              <a:t>Project Background and Context</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1" i="0" u="none" strike="noStrike" cap="none" normalizeH="0" baseline="0" dirty="0">
              <a:ln>
                <a:noFill/>
              </a:ln>
              <a:solidFill>
                <a:srgbClr val="002060"/>
              </a:solidFill>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lang="en-US" dirty="0">
                <a:solidFill>
                  <a:srgbClr val="002060"/>
                </a:solidFill>
              </a:rPr>
              <a:t>In the modern era of commercial space exploration, SpaceX has emerged as a key player in revolutionizing access to space. However, despite the company’s achievements, launch missions still involve high costs and risks. Understanding the factors that contribute to the success or failure of a mission is critical to optimizing operations, reducing failures, and increasing the predictability of outcomes.</a:t>
            </a: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dirty="0">
              <a:solidFill>
                <a:srgbClr val="002060"/>
              </a:solidFill>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lang="en-US" dirty="0">
                <a:solidFill>
                  <a:srgbClr val="002060"/>
                </a:solidFill>
              </a:rPr>
              <a:t>This project aims to harness the power of data science to provide actionable insights based on real mission data. Using a structured approach—from data collection to advanced machine learning—this initiative helps uncover the hidden patterns in SpaceX's historical launch records</a:t>
            </a:r>
            <a:endParaRPr kumimoji="0" lang="en-US" altLang="en-US" b="0" i="0" u="none" strike="noStrike" cap="none" normalizeH="0" baseline="0" dirty="0">
              <a:ln>
                <a:noFill/>
              </a:ln>
              <a:solidFill>
                <a:srgbClr val="002060"/>
              </a:solidFill>
              <a:effectLs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a:t>
            </a:fld>
            <a:endParaRPr lang="en-US" sz="1200">
              <a:solidFill>
                <a:schemeClr val="tx1">
                  <a:tint val="75000"/>
                </a:schemeClr>
              </a:solidFill>
              <a:latin typeface="+mn-lt"/>
            </a:endParaRPr>
          </a:p>
        </p:txBody>
      </p:sp>
      <p:sp>
        <p:nvSpPr>
          <p:cNvPr id="15" name="Rectangle 12">
            <a:extLst>
              <a:ext uri="{FF2B5EF4-FFF2-40B4-BE49-F238E27FC236}">
                <a16:creationId xmlns:a16="http://schemas.microsoft.com/office/drawing/2014/main" id="{E12F8C96-0E49-1EB9-CEC0-75875EDD0E84}"/>
              </a:ext>
            </a:extLst>
          </p:cNvPr>
          <p:cNvSpPr>
            <a:spLocks noChangeArrowheads="1"/>
          </p:cNvSpPr>
          <p:nvPr/>
        </p:nvSpPr>
        <p:spPr bwMode="auto">
          <a:xfrm>
            <a:off x="818197" y="2625047"/>
            <a:ext cx="562479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endParaRPr kumimoji="0" lang="en-US" altLang="en-US" b="1" i="0" u="none" strike="noStrike" cap="none" normalizeH="0" baseline="0" dirty="0">
              <a:ln>
                <a:noFill/>
              </a:ln>
              <a:solidFill>
                <a:srgbClr val="00206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r>
              <a:rPr kumimoji="0" lang="en-US" altLang="en-US" b="1" i="0" u="none" strike="noStrike" cap="none" normalizeH="0" baseline="0" dirty="0">
                <a:ln>
                  <a:noFill/>
                </a:ln>
                <a:solidFill>
                  <a:srgbClr val="002060"/>
                </a:solidFill>
                <a:effectLst/>
                <a:latin typeface="Arial" panose="020B0604020202020204" pitchFamily="34" charset="0"/>
                <a:cs typeface="Arial" panose="020B0604020202020204" pitchFamily="34" charset="0"/>
              </a:rPr>
              <a:t>Problems to Answer</a:t>
            </a:r>
          </a:p>
          <a:p>
            <a:pPr marL="0" marR="0" lvl="0" indent="0" algn="l"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solidFill>
                  <a:srgbClr val="002060"/>
                </a:solidFill>
                <a:effectLst/>
                <a:latin typeface="Arial" panose="020B0604020202020204" pitchFamily="34" charset="0"/>
                <a:cs typeface="Arial" panose="020B0604020202020204" pitchFamily="34" charset="0"/>
              </a:rPr>
              <a:t>What factors influence the success of a SpaceX launch?</a:t>
            </a:r>
          </a:p>
          <a:p>
            <a:pPr marL="0" marR="0" lvl="0" indent="0" algn="l"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solidFill>
                  <a:srgbClr val="002060"/>
                </a:solidFill>
                <a:effectLst/>
                <a:latin typeface="Arial" panose="020B0604020202020204" pitchFamily="34" charset="0"/>
                <a:cs typeface="Arial" panose="020B0604020202020204" pitchFamily="34" charset="0"/>
              </a:rPr>
              <a:t>Can we predict launch outcomes using machine learning?</a:t>
            </a:r>
          </a:p>
          <a:p>
            <a:pPr marL="0" marR="0" lvl="0" indent="0" algn="l"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solidFill>
                  <a:srgbClr val="002060"/>
                </a:solidFill>
                <a:effectLst/>
                <a:latin typeface="Arial" panose="020B0604020202020204" pitchFamily="34" charset="0"/>
                <a:cs typeface="Arial" panose="020B0604020202020204" pitchFamily="34" charset="0"/>
              </a:rPr>
              <a:t>Which sites and payloads lead to higher success rates?</a:t>
            </a:r>
          </a:p>
          <a:p>
            <a:pPr marL="0" marR="0" lvl="0" indent="0" algn="l"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solidFill>
                  <a:srgbClr val="002060"/>
                </a:solidFill>
                <a:effectLst/>
                <a:latin typeface="Arial" panose="020B0604020202020204" pitchFamily="34" charset="0"/>
                <a:cs typeface="Arial" panose="020B0604020202020204" pitchFamily="34" charset="0"/>
              </a:rPr>
              <a:t>How can data insights support better mission decisions?</a:t>
            </a:r>
          </a:p>
          <a:p>
            <a:pPr marL="0" marR="0" lvl="0" indent="0" algn="l"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solidFill>
                <a:srgbClr val="00206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kern="1200" dirty="0">
                <a:solidFill>
                  <a:srgbClr val="002060"/>
                </a:solidFill>
                <a:latin typeface="+mj-lt"/>
                <a:ea typeface="+mj-ea"/>
                <a:cs typeface="+mj-cs"/>
              </a:rPr>
              <a:t>Conclusions</a:t>
            </a:r>
          </a:p>
        </p:txBody>
      </p:sp>
      <p:grpSp>
        <p:nvGrpSpPr>
          <p:cNvPr id="16" name="Group 15">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7" name="Rectangle 16">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E7DD4D-A83F-E29A-95A7-B135CFE132E5}"/>
              </a:ext>
            </a:extLst>
          </p:cNvPr>
          <p:cNvSpPr>
            <a:spLocks noGrp="1" noChangeArrowheads="1"/>
          </p:cNvSpPr>
          <p:nvPr>
            <p:ph sz="half" idx="4294967295"/>
          </p:nvPr>
        </p:nvSpPr>
        <p:spPr bwMode="auto">
          <a:xfrm>
            <a:off x="793660" y="2435532"/>
            <a:ext cx="10143668" cy="34355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fontAlgn="base">
              <a:spcBef>
                <a:spcPct val="0"/>
              </a:spcBef>
              <a:spcAft>
                <a:spcPts val="600"/>
              </a:spcAft>
              <a:buClrTx/>
              <a:buSzTx/>
              <a:tabLst/>
            </a:pPr>
            <a:r>
              <a:rPr kumimoji="0" lang="en-US" altLang="en-US" sz="1700" b="1" i="0" u="none" strike="noStrike" cap="none" normalizeH="0" baseline="0" dirty="0">
                <a:ln>
                  <a:noFill/>
                </a:ln>
                <a:solidFill>
                  <a:srgbClr val="002060"/>
                </a:solidFill>
                <a:effectLst/>
              </a:rPr>
              <a:t>Point 1: We successfully built a complete data science pipeline—from data collection and wrangling to interactive visualization and machine learning—using real SpaceX launch data.</a:t>
            </a:r>
          </a:p>
          <a:p>
            <a:pPr marL="0" marR="0" lvl="0" fontAlgn="base">
              <a:spcBef>
                <a:spcPct val="0"/>
              </a:spcBef>
              <a:spcAft>
                <a:spcPts val="600"/>
              </a:spcAft>
              <a:buClrTx/>
              <a:buSzTx/>
              <a:tabLst/>
            </a:pPr>
            <a:endParaRPr kumimoji="0" lang="en-US" altLang="en-US" sz="1700" b="1" i="0" u="none" strike="noStrike" cap="none" normalizeH="0" baseline="0" dirty="0">
              <a:ln>
                <a:noFill/>
              </a:ln>
              <a:solidFill>
                <a:srgbClr val="002060"/>
              </a:solidFill>
              <a:effectLst/>
            </a:endParaRPr>
          </a:p>
          <a:p>
            <a:pPr marL="0" marR="0" lvl="0" fontAlgn="base">
              <a:spcBef>
                <a:spcPct val="0"/>
              </a:spcBef>
              <a:spcAft>
                <a:spcPts val="600"/>
              </a:spcAft>
              <a:buClrTx/>
              <a:buSzTx/>
              <a:tabLst/>
            </a:pPr>
            <a:r>
              <a:rPr kumimoji="0" lang="en-US" altLang="en-US" sz="1700" b="1" i="0" u="none" strike="noStrike" cap="none" normalizeH="0" baseline="0" dirty="0">
                <a:ln>
                  <a:noFill/>
                </a:ln>
                <a:solidFill>
                  <a:srgbClr val="002060"/>
                </a:solidFill>
                <a:effectLst/>
              </a:rPr>
              <a:t>Point 2: Through Exploratory Data Analysis (EDA), we identified key factors such as launch site, payload mass, and orbit type that significantly influence mission success.</a:t>
            </a:r>
          </a:p>
          <a:p>
            <a:pPr marL="0" marR="0" lvl="0" fontAlgn="base">
              <a:spcBef>
                <a:spcPct val="0"/>
              </a:spcBef>
              <a:spcAft>
                <a:spcPts val="600"/>
              </a:spcAft>
              <a:buClrTx/>
              <a:buSzTx/>
              <a:tabLst/>
            </a:pPr>
            <a:endParaRPr kumimoji="0" lang="en-US" altLang="en-US" sz="1700" b="1" i="0" u="none" strike="noStrike" cap="none" normalizeH="0" baseline="0" dirty="0">
              <a:ln>
                <a:noFill/>
              </a:ln>
              <a:solidFill>
                <a:srgbClr val="002060"/>
              </a:solidFill>
              <a:effectLst/>
            </a:endParaRPr>
          </a:p>
          <a:p>
            <a:pPr marL="0" marR="0" lvl="0" fontAlgn="base">
              <a:spcBef>
                <a:spcPct val="0"/>
              </a:spcBef>
              <a:spcAft>
                <a:spcPts val="600"/>
              </a:spcAft>
              <a:buClrTx/>
              <a:buSzTx/>
              <a:tabLst/>
            </a:pPr>
            <a:r>
              <a:rPr kumimoji="0" lang="en-US" altLang="en-US" sz="1700" b="1" i="0" u="none" strike="noStrike" cap="none" normalizeH="0" baseline="0" dirty="0">
                <a:ln>
                  <a:noFill/>
                </a:ln>
                <a:solidFill>
                  <a:srgbClr val="002060"/>
                </a:solidFill>
                <a:effectLst/>
              </a:rPr>
              <a:t>Point 3: Our interactive dashboard allowed dynamic exploration of mission outcomes, making complex insights accessible to both technical and non-technical stakeholders.</a:t>
            </a:r>
          </a:p>
          <a:p>
            <a:pPr marL="0" marR="0" lvl="0" fontAlgn="base">
              <a:spcBef>
                <a:spcPct val="0"/>
              </a:spcBef>
              <a:spcAft>
                <a:spcPts val="600"/>
              </a:spcAft>
              <a:buClrTx/>
              <a:buSzTx/>
              <a:tabLst/>
            </a:pPr>
            <a:endParaRPr kumimoji="0" lang="en-US" altLang="en-US" sz="1700" b="1" i="0" u="none" strike="noStrike" cap="none" normalizeH="0" baseline="0" dirty="0">
              <a:ln>
                <a:noFill/>
              </a:ln>
              <a:solidFill>
                <a:srgbClr val="002060"/>
              </a:solidFill>
              <a:effectLst/>
            </a:endParaRPr>
          </a:p>
          <a:p>
            <a:pPr marL="0" marR="0" lvl="0" fontAlgn="base">
              <a:spcBef>
                <a:spcPct val="0"/>
              </a:spcBef>
              <a:spcAft>
                <a:spcPts val="600"/>
              </a:spcAft>
              <a:buClrTx/>
              <a:buSzTx/>
              <a:tabLst/>
            </a:pPr>
            <a:r>
              <a:rPr kumimoji="0" lang="en-US" altLang="en-US" sz="1700" b="1" i="0" u="none" strike="noStrike" cap="none" normalizeH="0" baseline="0" dirty="0">
                <a:ln>
                  <a:noFill/>
                </a:ln>
                <a:solidFill>
                  <a:srgbClr val="002060"/>
                </a:solidFill>
                <a:effectLst/>
              </a:rPr>
              <a:t>Point 4: Predictive models like Decision Trees and SVM achieved high accuracy (&gt;85%), empowering SpaceX and other aerospace firms to make data-driven launch decisions and reduce mission risk.</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113810" y="296071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kern="1200">
                <a:solidFill>
                  <a:schemeClr val="tx1"/>
                </a:solidFill>
                <a:latin typeface="+mj-lt"/>
                <a:ea typeface="+mj-ea"/>
                <a:cs typeface="+mj-cs"/>
              </a:rPr>
              <a:t>Appendix</a:t>
            </a:r>
          </a:p>
        </p:txBody>
      </p:sp>
      <p:grpSp>
        <p:nvGrpSpPr>
          <p:cNvPr id="36" name="Group 3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7" name="Rectangle 3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51</a:t>
            </a:fld>
            <a:endParaRPr lang="en-US" sz="1200">
              <a:solidFill>
                <a:schemeClr val="tx1">
                  <a:tint val="75000"/>
                </a:schemeClr>
              </a:solidFill>
              <a:latin typeface="+mn-lt"/>
            </a:endParaRPr>
          </a:p>
        </p:txBody>
      </p:sp>
      <p:graphicFrame>
        <p:nvGraphicFramePr>
          <p:cNvPr id="10" name="Table 9">
            <a:extLst>
              <a:ext uri="{FF2B5EF4-FFF2-40B4-BE49-F238E27FC236}">
                <a16:creationId xmlns:a16="http://schemas.microsoft.com/office/drawing/2014/main" id="{E8D5DB79-59FD-E20C-3DF3-F3880B7282F5}"/>
              </a:ext>
            </a:extLst>
          </p:cNvPr>
          <p:cNvGraphicFramePr>
            <a:graphicFrameLocks noGrp="1"/>
          </p:cNvGraphicFramePr>
          <p:nvPr>
            <p:extLst>
              <p:ext uri="{D42A27DB-BD31-4B8C-83A1-F6EECF244321}">
                <p14:modId xmlns:p14="http://schemas.microsoft.com/office/powerpoint/2010/main" val="573074977"/>
              </p:ext>
            </p:extLst>
          </p:nvPr>
        </p:nvGraphicFramePr>
        <p:xfrm>
          <a:off x="5922492" y="696931"/>
          <a:ext cx="5536001" cy="5405386"/>
        </p:xfrm>
        <a:graphic>
          <a:graphicData uri="http://schemas.openxmlformats.org/drawingml/2006/table">
            <a:tbl>
              <a:tblPr firstRow="1">
                <a:tableStyleId>{35758FB7-9AC5-4552-8A53-C91805E547FA}</a:tableStyleId>
              </a:tblPr>
              <a:tblGrid>
                <a:gridCol w="3307795">
                  <a:extLst>
                    <a:ext uri="{9D8B030D-6E8A-4147-A177-3AD203B41FA5}">
                      <a16:colId xmlns:a16="http://schemas.microsoft.com/office/drawing/2014/main" val="1494978115"/>
                    </a:ext>
                  </a:extLst>
                </a:gridCol>
                <a:gridCol w="2228206">
                  <a:extLst>
                    <a:ext uri="{9D8B030D-6E8A-4147-A177-3AD203B41FA5}">
                      <a16:colId xmlns:a16="http://schemas.microsoft.com/office/drawing/2014/main" val="2564721113"/>
                    </a:ext>
                  </a:extLst>
                </a:gridCol>
              </a:tblGrid>
              <a:tr h="703457">
                <a:tc>
                  <a:txBody>
                    <a:bodyPr/>
                    <a:lstStyle/>
                    <a:p>
                      <a:r>
                        <a:rPr lang="en-US" sz="1900" b="1">
                          <a:solidFill>
                            <a:srgbClr val="002060"/>
                          </a:solidFill>
                        </a:rPr>
                        <a:t>Notebook Title</a:t>
                      </a:r>
                    </a:p>
                  </a:txBody>
                  <a:tcPr marL="75595" marR="75595" marT="37797" marB="37797" anchor="ctr"/>
                </a:tc>
                <a:tc>
                  <a:txBody>
                    <a:bodyPr/>
                    <a:lstStyle/>
                    <a:p>
                      <a:r>
                        <a:rPr lang="en-US" sz="1900" b="1">
                          <a:solidFill>
                            <a:srgbClr val="002060"/>
                          </a:solidFill>
                        </a:rPr>
                        <a:t>Content Highlights</a:t>
                      </a:r>
                    </a:p>
                  </a:txBody>
                  <a:tcPr marL="75595" marR="75595" marT="37797" marB="37797" anchor="ctr"/>
                </a:tc>
                <a:extLst>
                  <a:ext uri="{0D108BD9-81ED-4DB2-BD59-A6C34878D82A}">
                    <a16:rowId xmlns:a16="http://schemas.microsoft.com/office/drawing/2014/main" val="3380923769"/>
                  </a:ext>
                </a:extLst>
              </a:tr>
              <a:tr h="999618">
                <a:tc>
                  <a:txBody>
                    <a:bodyPr/>
                    <a:lstStyle/>
                    <a:p>
                      <a:r>
                        <a:rPr lang="en-US" sz="1900">
                          <a:solidFill>
                            <a:srgbClr val="002060"/>
                          </a:solidFill>
                        </a:rPr>
                        <a:t>jupyter-labs-spacex-data-collection-api.ipynb</a:t>
                      </a:r>
                    </a:p>
                  </a:txBody>
                  <a:tcPr marL="75595" marR="75595" marT="37797" marB="37797" anchor="ctr"/>
                </a:tc>
                <a:tc>
                  <a:txBody>
                    <a:bodyPr/>
                    <a:lstStyle/>
                    <a:p>
                      <a:r>
                        <a:rPr lang="en-US" sz="1900">
                          <a:solidFill>
                            <a:srgbClr val="002060"/>
                          </a:solidFill>
                        </a:rPr>
                        <a:t>API calls, data extraction &amp; normalization</a:t>
                      </a:r>
                    </a:p>
                  </a:txBody>
                  <a:tcPr marL="75595" marR="75595" marT="37797" marB="37797" anchor="ctr"/>
                </a:tc>
                <a:extLst>
                  <a:ext uri="{0D108BD9-81ED-4DB2-BD59-A6C34878D82A}">
                    <a16:rowId xmlns:a16="http://schemas.microsoft.com/office/drawing/2014/main" val="2035062175"/>
                  </a:ext>
                </a:extLst>
              </a:tr>
              <a:tr h="999618">
                <a:tc>
                  <a:txBody>
                    <a:bodyPr/>
                    <a:lstStyle/>
                    <a:p>
                      <a:r>
                        <a:rPr lang="en-US" sz="1900">
                          <a:solidFill>
                            <a:srgbClr val="002060"/>
                          </a:solidFill>
                        </a:rPr>
                        <a:t>jupyter-labs-webscraping-checkpoint.ipynb</a:t>
                      </a:r>
                    </a:p>
                  </a:txBody>
                  <a:tcPr marL="75595" marR="75595" marT="37797" marB="37797" anchor="ctr"/>
                </a:tc>
                <a:tc>
                  <a:txBody>
                    <a:bodyPr/>
                    <a:lstStyle/>
                    <a:p>
                      <a:r>
                        <a:rPr lang="en-US" sz="1900">
                          <a:solidFill>
                            <a:srgbClr val="002060"/>
                          </a:solidFill>
                        </a:rPr>
                        <a:t>Raw table scraping and transformation</a:t>
                      </a:r>
                    </a:p>
                  </a:txBody>
                  <a:tcPr marL="75595" marR="75595" marT="37797" marB="37797" anchor="ctr"/>
                </a:tc>
                <a:extLst>
                  <a:ext uri="{0D108BD9-81ED-4DB2-BD59-A6C34878D82A}">
                    <a16:rowId xmlns:a16="http://schemas.microsoft.com/office/drawing/2014/main" val="574393207"/>
                  </a:ext>
                </a:extLst>
              </a:tr>
              <a:tr h="703457">
                <a:tc>
                  <a:txBody>
                    <a:bodyPr/>
                    <a:lstStyle/>
                    <a:p>
                      <a:r>
                        <a:rPr lang="en-US" sz="1900">
                          <a:solidFill>
                            <a:srgbClr val="002060"/>
                          </a:solidFill>
                        </a:rPr>
                        <a:t>edadataviz.ipynb</a:t>
                      </a:r>
                    </a:p>
                  </a:txBody>
                  <a:tcPr marL="75595" marR="75595" marT="37797" marB="37797" anchor="ctr"/>
                </a:tc>
                <a:tc>
                  <a:txBody>
                    <a:bodyPr/>
                    <a:lstStyle/>
                    <a:p>
                      <a:r>
                        <a:rPr lang="en-US" sz="1900">
                          <a:solidFill>
                            <a:srgbClr val="002060"/>
                          </a:solidFill>
                        </a:rPr>
                        <a:t>EDA charts: bar, scatter, box, pie</a:t>
                      </a:r>
                    </a:p>
                  </a:txBody>
                  <a:tcPr marL="75595" marR="75595" marT="37797" marB="37797" anchor="ctr"/>
                </a:tc>
                <a:extLst>
                  <a:ext uri="{0D108BD9-81ED-4DB2-BD59-A6C34878D82A}">
                    <a16:rowId xmlns:a16="http://schemas.microsoft.com/office/drawing/2014/main" val="814010473"/>
                  </a:ext>
                </a:extLst>
              </a:tr>
              <a:tr h="999618">
                <a:tc>
                  <a:txBody>
                    <a:bodyPr/>
                    <a:lstStyle/>
                    <a:p>
                      <a:r>
                        <a:rPr lang="en-US" sz="1900">
                          <a:solidFill>
                            <a:srgbClr val="002060"/>
                          </a:solidFill>
                        </a:rPr>
                        <a:t>SpaceX_Machine Learning Prediction_Part_5.ipynb</a:t>
                      </a:r>
                    </a:p>
                  </a:txBody>
                  <a:tcPr marL="75595" marR="75595" marT="37797" marB="37797" anchor="ctr"/>
                </a:tc>
                <a:tc>
                  <a:txBody>
                    <a:bodyPr/>
                    <a:lstStyle/>
                    <a:p>
                      <a:r>
                        <a:rPr lang="en-US" sz="1900">
                          <a:solidFill>
                            <a:srgbClr val="002060"/>
                          </a:solidFill>
                        </a:rPr>
                        <a:t>Classification models, tuning, evaluation</a:t>
                      </a:r>
                    </a:p>
                  </a:txBody>
                  <a:tcPr marL="75595" marR="75595" marT="37797" marB="37797" anchor="ctr"/>
                </a:tc>
                <a:extLst>
                  <a:ext uri="{0D108BD9-81ED-4DB2-BD59-A6C34878D82A}">
                    <a16:rowId xmlns:a16="http://schemas.microsoft.com/office/drawing/2014/main" val="139092896"/>
                  </a:ext>
                </a:extLst>
              </a:tr>
              <a:tr h="999618">
                <a:tc>
                  <a:txBody>
                    <a:bodyPr/>
                    <a:lstStyle/>
                    <a:p>
                      <a:r>
                        <a:rPr lang="en-US" sz="1900">
                          <a:solidFill>
                            <a:srgbClr val="002060"/>
                          </a:solidFill>
                        </a:rPr>
                        <a:t>jupyter-labs-eda-sql-coursera_sqllite.ipynb</a:t>
                      </a:r>
                    </a:p>
                  </a:txBody>
                  <a:tcPr marL="75595" marR="75595" marT="37797" marB="37797" anchor="ctr"/>
                </a:tc>
                <a:tc>
                  <a:txBody>
                    <a:bodyPr/>
                    <a:lstStyle/>
                    <a:p>
                      <a:r>
                        <a:rPr lang="en-US" sz="1900">
                          <a:solidFill>
                            <a:srgbClr val="002060"/>
                          </a:solidFill>
                        </a:rPr>
                        <a:t>SQL data extraction and logic filtering</a:t>
                      </a:r>
                    </a:p>
                  </a:txBody>
                  <a:tcPr marL="75595" marR="75595" marT="37797" marB="37797" anchor="ctr"/>
                </a:tc>
                <a:extLst>
                  <a:ext uri="{0D108BD9-81ED-4DB2-BD59-A6C34878D82A}">
                    <a16:rowId xmlns:a16="http://schemas.microsoft.com/office/drawing/2014/main" val="3489426460"/>
                  </a:ext>
                </a:extLst>
              </a:tr>
            </a:tbl>
          </a:graphicData>
        </a:graphic>
      </p:graphicFrame>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1" name="Rectangle 2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057025" y="1381219"/>
            <a:ext cx="5040285" cy="7110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dirty="0">
                <a:solidFill>
                  <a:srgbClr val="002060"/>
                </a:solidFill>
                <a:latin typeface="+mj-lt"/>
                <a:ea typeface="+mj-ea"/>
                <a:cs typeface="+mj-cs"/>
              </a:rPr>
              <a:t>Methodology</a:t>
            </a:r>
          </a:p>
        </p:txBody>
      </p:sp>
      <p:sp>
        <p:nvSpPr>
          <p:cNvPr id="26" name="Rectangle 2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055715" y="2508105"/>
            <a:ext cx="5677594" cy="36324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000" dirty="0">
              <a:solidFill>
                <a:srgbClr val="002060"/>
              </a:solidFill>
              <a:latin typeface="+mn-lt"/>
            </a:endParaRPr>
          </a:p>
          <a:p>
            <a:pPr marL="0">
              <a:spcBef>
                <a:spcPts val="1400"/>
              </a:spcBef>
              <a:buFont typeface="Arial" panose="020B0604020202020204" pitchFamily="34" charset="0"/>
              <a:buChar char="•"/>
            </a:pPr>
            <a:r>
              <a:rPr lang="en-US" sz="2000" dirty="0">
                <a:solidFill>
                  <a:srgbClr val="002060"/>
                </a:solidFill>
                <a:latin typeface="+mn-lt"/>
              </a:rPr>
              <a:t>Executive Summary</a:t>
            </a:r>
          </a:p>
          <a:p>
            <a:pPr>
              <a:spcBef>
                <a:spcPts val="1400"/>
              </a:spcBef>
              <a:buFont typeface="Arial" panose="020B0604020202020204" pitchFamily="34" charset="0"/>
              <a:buChar char="•"/>
            </a:pPr>
            <a:r>
              <a:rPr lang="en-US" sz="2000" dirty="0">
                <a:solidFill>
                  <a:srgbClr val="002060"/>
                </a:solidFill>
                <a:latin typeface="+mn-lt"/>
              </a:rPr>
              <a:t>Data collection methodology:</a:t>
            </a:r>
          </a:p>
          <a:p>
            <a:pPr lvl="1">
              <a:spcBef>
                <a:spcPts val="1400"/>
              </a:spcBef>
              <a:buFont typeface="Arial" panose="020B0604020202020204" pitchFamily="34" charset="0"/>
              <a:buChar char="•"/>
            </a:pPr>
            <a:r>
              <a:rPr kumimoji="0" lang="en-US" altLang="en-US" sz="2000" b="0" i="0" u="none" strike="noStrike" cap="none" normalizeH="0" baseline="0" dirty="0">
                <a:ln>
                  <a:noFill/>
                </a:ln>
                <a:solidFill>
                  <a:srgbClr val="002060"/>
                </a:solidFill>
                <a:effectLst/>
                <a:latin typeface="+mn-lt"/>
              </a:rPr>
              <a:t>SpaceX API, </a:t>
            </a:r>
          </a:p>
          <a:p>
            <a:pPr lvl="1">
              <a:spcBef>
                <a:spcPts val="1400"/>
              </a:spcBef>
              <a:buFont typeface="Arial" panose="020B0604020202020204" pitchFamily="34" charset="0"/>
              <a:buChar char="•"/>
            </a:pPr>
            <a:r>
              <a:rPr kumimoji="0" lang="en-US" altLang="en-US" sz="2000" b="0" i="0" u="none" strike="noStrike" cap="none" normalizeH="0" baseline="0" dirty="0">
                <a:ln>
                  <a:noFill/>
                </a:ln>
                <a:solidFill>
                  <a:srgbClr val="002060"/>
                </a:solidFill>
                <a:effectLst/>
                <a:latin typeface="+mn-lt"/>
              </a:rPr>
              <a:t>web scraping (Wikipedia)</a:t>
            </a:r>
            <a:r>
              <a:rPr lang="en-US" sz="2000" dirty="0">
                <a:solidFill>
                  <a:srgbClr val="002060"/>
                </a:solidFill>
                <a:latin typeface="+mn-lt"/>
              </a:rPr>
              <a:t> </a:t>
            </a:r>
          </a:p>
          <a:p>
            <a:pPr>
              <a:spcBef>
                <a:spcPts val="1400"/>
              </a:spcBef>
              <a:buFont typeface="Arial" panose="020B0604020202020204" pitchFamily="34" charset="0"/>
              <a:buChar char="•"/>
            </a:pPr>
            <a:r>
              <a:rPr lang="en-US" sz="2000" dirty="0">
                <a:solidFill>
                  <a:srgbClr val="002060"/>
                </a:solidFill>
                <a:latin typeface="+mn-lt"/>
              </a:rPr>
              <a:t>Perform data wrangling</a:t>
            </a:r>
          </a:p>
          <a:p>
            <a:pPr lvl="1">
              <a:spcBef>
                <a:spcPts val="1400"/>
              </a:spcBef>
              <a:buFont typeface="Arial" panose="020B0604020202020204" pitchFamily="34" charset="0"/>
              <a:buChar char="•"/>
            </a:pPr>
            <a:r>
              <a:rPr lang="en-US" sz="2000" dirty="0">
                <a:solidFill>
                  <a:srgbClr val="002060"/>
                </a:solidFill>
                <a:latin typeface="+mn-lt"/>
              </a:rPr>
              <a:t>Cleaned datasets by handling missing values, duplicates, and inconsistent formats.</a:t>
            </a:r>
          </a:p>
          <a:p>
            <a:pPr>
              <a:spcBef>
                <a:spcPts val="1400"/>
              </a:spcBef>
              <a:buFont typeface="Arial" panose="020B0604020202020204" pitchFamily="34" charset="0"/>
              <a:buChar char="•"/>
            </a:pPr>
            <a:endParaRPr lang="en-US" sz="2000" dirty="0">
              <a:solidFill>
                <a:srgbClr val="002060"/>
              </a:solidFill>
              <a:latin typeface="+mn-lt"/>
            </a:endParaRPr>
          </a:p>
          <a:p>
            <a:pPr>
              <a:spcBef>
                <a:spcPts val="1400"/>
              </a:spcBef>
              <a:buFont typeface="Arial" panose="020B0604020202020204" pitchFamily="34" charset="0"/>
              <a:buChar char="•"/>
            </a:pPr>
            <a:endParaRPr lang="en-US" sz="2000" dirty="0">
              <a:solidFill>
                <a:srgbClr val="002060"/>
              </a:solidFill>
              <a:latin typeface="+mn-lt"/>
            </a:endParaRPr>
          </a:p>
          <a:p>
            <a:pPr>
              <a:spcBef>
                <a:spcPts val="1400"/>
              </a:spcBef>
              <a:buFont typeface="Arial" panose="020B0604020202020204" pitchFamily="34" charset="0"/>
              <a:buChar char="•"/>
            </a:pPr>
            <a:endParaRPr lang="en-US" sz="2000" dirty="0">
              <a:solidFill>
                <a:srgbClr val="002060"/>
              </a:solidFill>
              <a:latin typeface="+mn-lt"/>
            </a:endParaRPr>
          </a:p>
        </p:txBody>
      </p:sp>
      <p:pic>
        <p:nvPicPr>
          <p:cNvPr id="5" name="Picture 4" descr="NumPy - Wikipedia">
            <a:extLst>
              <a:ext uri="{FF2B5EF4-FFF2-40B4-BE49-F238E27FC236}">
                <a16:creationId xmlns:a16="http://schemas.microsoft.com/office/drawing/2014/main" id="{FBEE36F5-F9AE-DDB2-1CD8-E4255455FD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667" y="1077320"/>
            <a:ext cx="4389120" cy="1975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A1CD770-99A0-CB82-565A-5EF6AC0478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46667" y="3976864"/>
            <a:ext cx="4389120" cy="17775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FE0431-E0E1-3A8B-15B2-BB847B6DA736}"/>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1C035A6-3DD9-461C-9A70-5BCEC3A0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1" name="Rectangle 2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C0C389D-5CC9-1804-D417-A2992847B315}"/>
              </a:ext>
            </a:extLst>
          </p:cNvPr>
          <p:cNvSpPr txBox="1">
            <a:spLocks/>
          </p:cNvSpPr>
          <p:nvPr/>
        </p:nvSpPr>
        <p:spPr>
          <a:xfrm>
            <a:off x="1057025" y="922644"/>
            <a:ext cx="5040285" cy="11695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dirty="0">
                <a:solidFill>
                  <a:srgbClr val="002060"/>
                </a:solidFill>
                <a:latin typeface="+mj-lt"/>
                <a:ea typeface="+mj-ea"/>
                <a:cs typeface="+mj-cs"/>
              </a:rPr>
              <a:t>Methodology</a:t>
            </a:r>
          </a:p>
        </p:txBody>
      </p:sp>
      <p:sp>
        <p:nvSpPr>
          <p:cNvPr id="26" name="Rectangle 2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EBB6DA95-3F7A-42D1-B094-7F649DBD9CF3}"/>
              </a:ext>
            </a:extLst>
          </p:cNvPr>
          <p:cNvSpPr txBox="1">
            <a:spLocks/>
          </p:cNvSpPr>
          <p:nvPr/>
        </p:nvSpPr>
        <p:spPr>
          <a:xfrm>
            <a:off x="1055715" y="2508105"/>
            <a:ext cx="5356960" cy="36324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b="1" dirty="0">
                <a:solidFill>
                  <a:srgbClr val="002060"/>
                </a:solidFill>
                <a:latin typeface="+mn-lt"/>
              </a:rPr>
              <a:t>Perform exploratory data analysis (EDA) using visualization and SQL</a:t>
            </a:r>
          </a:p>
          <a:p>
            <a:pPr marL="0" indent="0">
              <a:spcBef>
                <a:spcPts val="1400"/>
              </a:spcBef>
              <a:buNone/>
            </a:pPr>
            <a:endParaRPr lang="en-US" sz="2000" b="1" dirty="0">
              <a:solidFill>
                <a:srgbClr val="002060"/>
              </a:solidFill>
              <a:latin typeface="+mn-lt"/>
            </a:endParaRPr>
          </a:p>
          <a:p>
            <a:pPr marL="0">
              <a:spcBef>
                <a:spcPts val="1400"/>
              </a:spcBef>
              <a:buFont typeface="Arial" panose="020B0604020202020204" pitchFamily="34" charset="0"/>
              <a:buChar char="•"/>
            </a:pPr>
            <a:r>
              <a:rPr lang="en-US" sz="2000" b="1" dirty="0">
                <a:solidFill>
                  <a:srgbClr val="002060"/>
                </a:solidFill>
                <a:latin typeface="+mn-lt"/>
              </a:rPr>
              <a:t>Perform interactive visual analytics using Folium and </a:t>
            </a:r>
            <a:r>
              <a:rPr lang="en-US" sz="2000" b="1" dirty="0" err="1">
                <a:solidFill>
                  <a:srgbClr val="002060"/>
                </a:solidFill>
                <a:latin typeface="+mn-lt"/>
              </a:rPr>
              <a:t>Plotly</a:t>
            </a:r>
            <a:r>
              <a:rPr lang="en-US" sz="2000" b="1" dirty="0">
                <a:solidFill>
                  <a:srgbClr val="002060"/>
                </a:solidFill>
                <a:latin typeface="+mn-lt"/>
              </a:rPr>
              <a:t> Dash</a:t>
            </a:r>
          </a:p>
          <a:p>
            <a:pPr>
              <a:spcBef>
                <a:spcPts val="1400"/>
              </a:spcBef>
              <a:buFont typeface="Arial" panose="020B0604020202020204" pitchFamily="34" charset="0"/>
              <a:buChar char="•"/>
            </a:pPr>
            <a:endParaRPr lang="en-US" sz="2000" b="1" dirty="0">
              <a:solidFill>
                <a:srgbClr val="002060"/>
              </a:solidFill>
              <a:latin typeface="+mn-lt"/>
            </a:endParaRPr>
          </a:p>
          <a:p>
            <a:pPr>
              <a:spcBef>
                <a:spcPts val="1400"/>
              </a:spcBef>
              <a:buFont typeface="Arial" panose="020B0604020202020204" pitchFamily="34" charset="0"/>
              <a:buChar char="•"/>
            </a:pPr>
            <a:endParaRPr lang="en-US" sz="2000" b="1" dirty="0">
              <a:solidFill>
                <a:srgbClr val="002060"/>
              </a:solidFill>
              <a:latin typeface="+mn-lt"/>
            </a:endParaRPr>
          </a:p>
          <a:p>
            <a:pPr>
              <a:spcBef>
                <a:spcPts val="1400"/>
              </a:spcBef>
              <a:buFont typeface="Arial" panose="020B0604020202020204" pitchFamily="34" charset="0"/>
              <a:buChar char="•"/>
            </a:pPr>
            <a:endParaRPr lang="en-US" sz="2000" b="1" dirty="0">
              <a:solidFill>
                <a:srgbClr val="002060"/>
              </a:solidFill>
              <a:latin typeface="+mn-lt"/>
            </a:endParaRPr>
          </a:p>
        </p:txBody>
      </p:sp>
      <p:pic>
        <p:nvPicPr>
          <p:cNvPr id="6" name="Picture 8" descr="How to calculate quartiles in SQL (descriptive statistics, SQL, statistics)  - Quora">
            <a:extLst>
              <a:ext uri="{FF2B5EF4-FFF2-40B4-BE49-F238E27FC236}">
                <a16:creationId xmlns:a16="http://schemas.microsoft.com/office/drawing/2014/main" id="{BAE1AA0F-3382-CDBA-4FFD-07C2AA39D4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5886" y="1482778"/>
            <a:ext cx="1481328" cy="7739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olium Library | Geospatial visualization via Folium Library">
            <a:extLst>
              <a:ext uri="{FF2B5EF4-FFF2-40B4-BE49-F238E27FC236}">
                <a16:creationId xmlns:a16="http://schemas.microsoft.com/office/drawing/2014/main" id="{D360CEA8-4843-1D5B-71DC-5B8E0C7BEBB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24351" y="1584749"/>
            <a:ext cx="1481328" cy="5700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8F32F654-3131-A08E-4244-98643B8BE6E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852816" y="1645724"/>
            <a:ext cx="1481328" cy="4481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What libraries can load image in Python and what are their difference? | by  Kevin Luk | Towards Data Science">
            <a:extLst>
              <a:ext uri="{FF2B5EF4-FFF2-40B4-BE49-F238E27FC236}">
                <a16:creationId xmlns:a16="http://schemas.microsoft.com/office/drawing/2014/main" id="{C1A97B7E-3A30-BD35-8279-7FA39AB545E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95887" y="2809702"/>
            <a:ext cx="4739900" cy="138642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4C72CB-9C5C-4D00-F81B-1D5718FD63A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02574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399B9F-9333-954D-B6D7-B7E8DDC4144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9E2D7201-92D4-FC8C-9D1B-9B01F1F8D65A}"/>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kern="1200" dirty="0">
                <a:solidFill>
                  <a:srgbClr val="002060"/>
                </a:solidFill>
                <a:latin typeface="+mj-lt"/>
                <a:ea typeface="+mj-ea"/>
                <a:cs typeface="+mj-cs"/>
              </a:rPr>
              <a:t>Methodology</a:t>
            </a:r>
          </a:p>
        </p:txBody>
      </p:sp>
      <p:sp>
        <p:nvSpPr>
          <p:cNvPr id="20" name="Rectangle 1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AC109975-797C-F022-4C2F-33EF4C8B9EF9}"/>
              </a:ext>
            </a:extLst>
          </p:cNvPr>
          <p:cNvSpPr txBox="1">
            <a:spLocks/>
          </p:cNvSpPr>
          <p:nvPr/>
        </p:nvSpPr>
        <p:spPr>
          <a:xfrm>
            <a:off x="793660" y="2599509"/>
            <a:ext cx="5029765" cy="36394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dirty="0">
                <a:solidFill>
                  <a:srgbClr val="002060"/>
                </a:solidFill>
                <a:latin typeface="+mn-lt"/>
              </a:rPr>
              <a:t>Perform predictive analysis using classification models</a:t>
            </a:r>
          </a:p>
          <a:p>
            <a:pPr lvl="1">
              <a:spcBef>
                <a:spcPts val="1400"/>
              </a:spcBef>
              <a:buFont typeface="Arial" panose="020B0604020202020204" pitchFamily="34" charset="0"/>
              <a:buChar char="•"/>
            </a:pPr>
            <a:r>
              <a:rPr lang="en-US" sz="2000" dirty="0">
                <a:solidFill>
                  <a:srgbClr val="002060"/>
                </a:solidFill>
                <a:latin typeface="+mn-lt"/>
              </a:rPr>
              <a:t>Split data into training and test sets, Used </a:t>
            </a:r>
            <a:r>
              <a:rPr lang="en-US" sz="2000" dirty="0" err="1">
                <a:solidFill>
                  <a:srgbClr val="002060"/>
                </a:solidFill>
                <a:latin typeface="+mn-lt"/>
              </a:rPr>
              <a:t>GridSearchCV</a:t>
            </a:r>
            <a:r>
              <a:rPr lang="en-US" sz="2000" dirty="0">
                <a:solidFill>
                  <a:srgbClr val="002060"/>
                </a:solidFill>
                <a:latin typeface="+mn-lt"/>
              </a:rPr>
              <a:t> for optimal model parameters.</a:t>
            </a:r>
          </a:p>
          <a:p>
            <a:pPr lvl="1">
              <a:spcBef>
                <a:spcPts val="1400"/>
              </a:spcBef>
              <a:buFont typeface="Arial" panose="020B0604020202020204" pitchFamily="34" charset="0"/>
              <a:buChar char="•"/>
            </a:pPr>
            <a:r>
              <a:rPr lang="en-US" sz="2000" dirty="0">
                <a:solidFill>
                  <a:srgbClr val="002060"/>
                </a:solidFill>
                <a:latin typeface="+mn-lt"/>
              </a:rPr>
              <a:t>Applied classification models: Logistic Regression, Decision Tree, SVM, KNN.</a:t>
            </a:r>
          </a:p>
          <a:p>
            <a:pPr>
              <a:spcBef>
                <a:spcPts val="1400"/>
              </a:spcBef>
              <a:buFont typeface="Arial" panose="020B0604020202020204" pitchFamily="34" charset="0"/>
              <a:buChar char="•"/>
            </a:pPr>
            <a:endParaRPr lang="en-US" sz="2000" dirty="0">
              <a:solidFill>
                <a:srgbClr val="002060"/>
              </a:solidFill>
              <a:latin typeface="+mn-lt"/>
            </a:endParaRPr>
          </a:p>
          <a:p>
            <a:pPr>
              <a:spcBef>
                <a:spcPts val="1400"/>
              </a:spcBef>
              <a:buFont typeface="Arial" panose="020B0604020202020204" pitchFamily="34" charset="0"/>
              <a:buChar char="•"/>
            </a:pPr>
            <a:endParaRPr lang="en-US" sz="2000" dirty="0">
              <a:solidFill>
                <a:srgbClr val="002060"/>
              </a:solidFill>
              <a:latin typeface="+mn-lt"/>
            </a:endParaRPr>
          </a:p>
          <a:p>
            <a:pPr>
              <a:spcBef>
                <a:spcPts val="1400"/>
              </a:spcBef>
              <a:buFont typeface="Arial" panose="020B0604020202020204" pitchFamily="34" charset="0"/>
              <a:buChar char="•"/>
            </a:pPr>
            <a:endParaRPr lang="en-US" sz="2000" dirty="0">
              <a:solidFill>
                <a:srgbClr val="002060"/>
              </a:solidFill>
              <a:latin typeface="+mn-lt"/>
            </a:endParaRPr>
          </a:p>
        </p:txBody>
      </p:sp>
      <p:pic>
        <p:nvPicPr>
          <p:cNvPr id="2" name="Picture 2">
            <a:extLst>
              <a:ext uri="{FF2B5EF4-FFF2-40B4-BE49-F238E27FC236}">
                <a16:creationId xmlns:a16="http://schemas.microsoft.com/office/drawing/2014/main" id="{75F76094-918B-6E42-5D05-4E7D2EC66C3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66862" y="2957240"/>
            <a:ext cx="4594947" cy="246978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D7A9861-9494-B636-281D-9CE86AF8C88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27168928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http://purl.org/dc/terms/"/>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schemas.microsoft.com/office/2006/metadata/properties"/>
    <ds:schemaRef ds:uri="f80a141d-92ca-4d3d-9308-f7e7b1d44ce8"/>
    <ds:schemaRef ds:uri="155be751-a274-42e8-93fb-f39d3b9bccc8"/>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4826</Words>
  <Application>Microsoft Office PowerPoint</Application>
  <PresentationFormat>Widescreen</PresentationFormat>
  <Paragraphs>537</Paragraphs>
  <Slides>52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Abadi</vt:lpstr>
      <vt:lpstr>Arial</vt:lpstr>
      <vt:lpstr>Arial Unicode MS</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Samuel Mesfin Tsegai</cp:lastModifiedBy>
  <cp:revision>263</cp:revision>
  <dcterms:created xsi:type="dcterms:W3CDTF">2021-04-29T18:58:34Z</dcterms:created>
  <dcterms:modified xsi:type="dcterms:W3CDTF">2025-04-23T11:09:52Z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